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72" r:id="rId3"/>
    <p:sldId id="258" r:id="rId4"/>
    <p:sldId id="273" r:id="rId5"/>
    <p:sldId id="274" r:id="rId6"/>
    <p:sldId id="275" r:id="rId7"/>
    <p:sldId id="276" r:id="rId8"/>
    <p:sldId id="271" r:id="rId9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viV6+Ad5t8QYcUKBWbzPyZGmn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6"/>
    <p:restoredTop sz="94694"/>
  </p:normalViewPr>
  <p:slideViewPr>
    <p:cSldViewPr snapToGrid="0" snapToObjects="1">
      <p:cViewPr varScale="1">
        <p:scale>
          <a:sx n="108" d="100"/>
          <a:sy n="108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90" name="Google Shape;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214a47450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214a474503_0_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g1214a474503_0_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202" name="Google Shape;20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zawartość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1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94"/>
              </a:buClr>
              <a:buSzPts val="4400"/>
              <a:buFont typeface="Calibri"/>
              <a:buNone/>
              <a:defRPr b="1">
                <a:solidFill>
                  <a:srgbClr val="1A51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1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11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i tekst pionowy" type="vertTx">
  <p:cSld name="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0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body" idx="1"/>
          </p:nvPr>
        </p:nvSpPr>
        <p:spPr>
          <a:xfrm rot="5400000">
            <a:off x="4393860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0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20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tuł pionowy i tekst" type="vertTitleAndTx">
  <p:cSld name="VERTICAL_TITLE_AND_VERTICAL_TEXT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1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1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ajd tytułowy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2"/>
          <p:cNvSpPr txBox="1">
            <a:spLocks noGrp="1"/>
          </p:cNvSpPr>
          <p:nvPr>
            <p:ph type="ctrTitle"/>
          </p:nvPr>
        </p:nvSpPr>
        <p:spPr>
          <a:xfrm>
            <a:off x="2095503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A5194"/>
              </a:buClr>
              <a:buSzPts val="6000"/>
              <a:buFont typeface="Calibri"/>
              <a:buNone/>
              <a:defRPr sz="6000" b="1">
                <a:solidFill>
                  <a:srgbClr val="1A5194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subTitle" idx="1"/>
          </p:nvPr>
        </p:nvSpPr>
        <p:spPr>
          <a:xfrm>
            <a:off x="2095503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13770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577445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9149445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główek sekcji" type="secHead">
  <p:cSld name="SECTION_HEADER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1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3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wa elementy zawartości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4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ównanie" type="twoTxTwoObj">
  <p:cSld name="TWO_OBJECTS_WITH_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5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15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5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lko tytuł" type="titleOnly">
  <p:cSld name="TITLE_ONL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6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usty" type="blank">
  <p:cSld name="BLANK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7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7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awartość z podpisem" type="objTx">
  <p:cSld name="OBJECT_WITH_CAPTION_TEX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8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az z podpisem" type="picTx">
  <p:cSld name="PICTURE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2" name="Google Shape;72;p1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9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1311729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13117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512129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  <p:grpSp>
        <p:nvGrpSpPr>
          <p:cNvPr id="15" name="Google Shape;15;p10"/>
          <p:cNvGrpSpPr/>
          <p:nvPr/>
        </p:nvGrpSpPr>
        <p:grpSpPr>
          <a:xfrm>
            <a:off x="-585213" y="0"/>
            <a:ext cx="2158200" cy="7015391"/>
            <a:chOff x="-585213" y="0"/>
            <a:chExt cx="2158200" cy="7015391"/>
          </a:xfrm>
        </p:grpSpPr>
        <p:sp>
          <p:nvSpPr>
            <p:cNvPr id="16" name="Google Shape;16;p10"/>
            <p:cNvSpPr/>
            <p:nvPr/>
          </p:nvSpPr>
          <p:spPr>
            <a:xfrm>
              <a:off x="0" y="0"/>
              <a:ext cx="947057" cy="6858000"/>
            </a:xfrm>
            <a:prstGeom prst="rect">
              <a:avLst/>
            </a:prstGeom>
            <a:solidFill>
              <a:srgbClr val="1A5194"/>
            </a:solidFill>
            <a:ln w="12700" cap="flat" cmpd="sng">
              <a:solidFill>
                <a:srgbClr val="31538F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7" name="Google Shape;17;p10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114691" y="83911"/>
              <a:ext cx="717674" cy="103845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8;p10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-585213" y="5891833"/>
              <a:ext cx="2158200" cy="1123558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rekrutacja.pwr.edu.pl/wyszukiwarka-kierunkow-studiow/zarzadzanie/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 t="11400" r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 extrusionOk="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03AC66E3-203C-4B0D-BAD6-74298D7585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Zachowania i decyzje menedżerskie</a:t>
            </a:r>
          </a:p>
        </p:txBody>
      </p:sp>
      <p:sp>
        <p:nvSpPr>
          <p:cNvPr id="6" name="Podtytuł 5">
            <a:extLst>
              <a:ext uri="{FF2B5EF4-FFF2-40B4-BE49-F238E27FC236}">
                <a16:creationId xmlns:a16="http://schemas.microsoft.com/office/drawing/2014/main" id="{50B91E2B-17B2-4CC8-857D-845EF83D58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/>
              <a:t>Studia magisterskie na kierunku Zarządzanie</a:t>
            </a:r>
          </a:p>
          <a:p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5375376-B422-4F24-994A-EFB44DC54B8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837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1214a474503_0_38"/>
          <p:cNvSpPr txBox="1">
            <a:spLocks noGrp="1"/>
          </p:cNvSpPr>
          <p:nvPr>
            <p:ph type="title"/>
          </p:nvPr>
        </p:nvSpPr>
        <p:spPr>
          <a:xfrm>
            <a:off x="1311729" y="365125"/>
            <a:ext cx="105156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dirty="0"/>
              <a:t>Zachowania i decyzje menedżerskie</a:t>
            </a:r>
            <a:endParaRPr dirty="0"/>
          </a:p>
        </p:txBody>
      </p:sp>
      <p:sp>
        <p:nvSpPr>
          <p:cNvPr id="107" name="Google Shape;107;g1214a474503_0_38"/>
          <p:cNvSpPr txBox="1">
            <a:spLocks noGrp="1"/>
          </p:cNvSpPr>
          <p:nvPr>
            <p:ph type="sldNum" idx="12"/>
          </p:nvPr>
        </p:nvSpPr>
        <p:spPr>
          <a:xfrm>
            <a:off x="9084129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pl-PL"/>
              <a:t>3</a:t>
            </a:fld>
            <a:endParaRPr/>
          </a:p>
        </p:txBody>
      </p:sp>
      <p:sp>
        <p:nvSpPr>
          <p:cNvPr id="5" name="Prostokąt zaokrąglony 5">
            <a:extLst>
              <a:ext uri="{FF2B5EF4-FFF2-40B4-BE49-F238E27FC236}">
                <a16:creationId xmlns:a16="http://schemas.microsoft.com/office/drawing/2014/main" id="{F82790C7-08A9-4833-A7B1-28ECAC7CBFE2}"/>
              </a:ext>
            </a:extLst>
          </p:cNvPr>
          <p:cNvSpPr/>
          <p:nvPr/>
        </p:nvSpPr>
        <p:spPr>
          <a:xfrm>
            <a:off x="1602718" y="2138760"/>
            <a:ext cx="3962400" cy="825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Zarządzanie organizacjami</a:t>
            </a:r>
          </a:p>
        </p:txBody>
      </p:sp>
      <p:sp>
        <p:nvSpPr>
          <p:cNvPr id="6" name="Prostokąt zaokrąglony 13">
            <a:extLst>
              <a:ext uri="{FF2B5EF4-FFF2-40B4-BE49-F238E27FC236}">
                <a16:creationId xmlns:a16="http://schemas.microsoft.com/office/drawing/2014/main" id="{131F124B-A4A8-4ABF-8596-135244876B24}"/>
              </a:ext>
            </a:extLst>
          </p:cNvPr>
          <p:cNvSpPr/>
          <p:nvPr/>
        </p:nvSpPr>
        <p:spPr>
          <a:xfrm>
            <a:off x="1602718" y="3585403"/>
            <a:ext cx="3960125" cy="840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Podejmowanie decyzji menedżerskich</a:t>
            </a:r>
          </a:p>
        </p:txBody>
      </p:sp>
      <p:sp>
        <p:nvSpPr>
          <p:cNvPr id="7" name="Prostokąt zaokrąglony 14">
            <a:extLst>
              <a:ext uri="{FF2B5EF4-FFF2-40B4-BE49-F238E27FC236}">
                <a16:creationId xmlns:a16="http://schemas.microsoft.com/office/drawing/2014/main" id="{DBB6D598-99F1-43DE-BDCE-92DAD218FD3D}"/>
              </a:ext>
            </a:extLst>
          </p:cNvPr>
          <p:cNvSpPr/>
          <p:nvPr/>
        </p:nvSpPr>
        <p:spPr>
          <a:xfrm>
            <a:off x="1617485" y="5047210"/>
            <a:ext cx="3960125" cy="840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1"/>
                </a:solidFill>
              </a:rPr>
              <a:t>Kompetencje biznesowe, analityczne, </a:t>
            </a: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społeczne</a:t>
            </a:r>
            <a:r>
              <a:rPr lang="pl-PL" sz="2400" dirty="0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42590E-BD1D-40F0-B514-F26CB64D59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4024" y="2523605"/>
            <a:ext cx="5139044" cy="296426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4DD4A596-784F-4CCC-BF82-AB0152D81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Grupy przedmiotów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7F42DB05-09C2-46AD-9A5C-241447EB518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4</a:t>
            </a:fld>
            <a:endParaRPr lang="pl-PL"/>
          </a:p>
        </p:txBody>
      </p:sp>
      <p:sp>
        <p:nvSpPr>
          <p:cNvPr id="7" name="Prostokąt zaokrąglony 5">
            <a:extLst>
              <a:ext uri="{FF2B5EF4-FFF2-40B4-BE49-F238E27FC236}">
                <a16:creationId xmlns:a16="http://schemas.microsoft.com/office/drawing/2014/main" id="{1FFD6C62-79A8-4F83-9D83-DA80A00C473A}"/>
              </a:ext>
            </a:extLst>
          </p:cNvPr>
          <p:cNvSpPr/>
          <p:nvPr/>
        </p:nvSpPr>
        <p:spPr>
          <a:xfrm>
            <a:off x="1602718" y="1885952"/>
            <a:ext cx="3962400" cy="1273572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Podejmowanie strategicznych decyzji menedżerskich</a:t>
            </a:r>
          </a:p>
        </p:txBody>
      </p:sp>
      <p:sp>
        <p:nvSpPr>
          <p:cNvPr id="8" name="Prostokąt zaokrąglony 13">
            <a:extLst>
              <a:ext uri="{FF2B5EF4-FFF2-40B4-BE49-F238E27FC236}">
                <a16:creationId xmlns:a16="http://schemas.microsoft.com/office/drawing/2014/main" id="{2562AFA8-0846-47E8-9BC2-9D6A62BE3001}"/>
              </a:ext>
            </a:extLst>
          </p:cNvPr>
          <p:cNvSpPr/>
          <p:nvPr/>
        </p:nvSpPr>
        <p:spPr>
          <a:xfrm>
            <a:off x="1604993" y="3902626"/>
            <a:ext cx="3960125" cy="840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Zarządzanie działalnością operacyjną</a:t>
            </a:r>
          </a:p>
        </p:txBody>
      </p:sp>
      <p:sp>
        <p:nvSpPr>
          <p:cNvPr id="9" name="Prostokąt zaokrąglony 14">
            <a:extLst>
              <a:ext uri="{FF2B5EF4-FFF2-40B4-BE49-F238E27FC236}">
                <a16:creationId xmlns:a16="http://schemas.microsoft.com/office/drawing/2014/main" id="{990E3319-45DF-4865-8345-ED76034AF066}"/>
              </a:ext>
            </a:extLst>
          </p:cNvPr>
          <p:cNvSpPr/>
          <p:nvPr/>
        </p:nvSpPr>
        <p:spPr>
          <a:xfrm>
            <a:off x="1602718" y="5515686"/>
            <a:ext cx="3960125" cy="84066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pl-PL" sz="2400" dirty="0">
                <a:solidFill>
                  <a:schemeClr val="tx1"/>
                </a:solidFill>
              </a:rPr>
              <a:t>Wsparcie narzędziowe menedżerów</a:t>
            </a:r>
          </a:p>
        </p:txBody>
      </p:sp>
      <p:sp>
        <p:nvSpPr>
          <p:cNvPr id="10" name="Symbol zastępczy zawartości 1">
            <a:extLst>
              <a:ext uri="{FF2B5EF4-FFF2-40B4-BE49-F238E27FC236}">
                <a16:creationId xmlns:a16="http://schemas.microsoft.com/office/drawing/2014/main" id="{5680F2D2-CB59-486E-B47B-D152D0BDF3BA}"/>
              </a:ext>
            </a:extLst>
          </p:cNvPr>
          <p:cNvSpPr txBox="1">
            <a:spLocks/>
          </p:cNvSpPr>
          <p:nvPr/>
        </p:nvSpPr>
        <p:spPr>
          <a:xfrm>
            <a:off x="6206498" y="1421689"/>
            <a:ext cx="4979451" cy="1769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Font typeface="Arial"/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Podstawy zarządzania i marketingu</a:t>
            </a:r>
          </a:p>
          <a:p>
            <a:pPr marL="0" indent="0">
              <a:buFont typeface="Arial"/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Ekonomia menedżerska</a:t>
            </a:r>
          </a:p>
          <a:p>
            <a:pPr marL="0" indent="0">
              <a:buFont typeface="Arial"/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Zarządzanie strategiczne</a:t>
            </a:r>
          </a:p>
          <a:p>
            <a:pPr marL="0" indent="0">
              <a:buFont typeface="Arial"/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Przedsiębiorczość i innowacje</a:t>
            </a:r>
          </a:p>
          <a:p>
            <a:pPr marL="0" indent="0">
              <a:buFont typeface="Arial"/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Zachowania i decyzje menedżerskie</a:t>
            </a:r>
          </a:p>
          <a:p>
            <a:pPr marL="0" indent="0">
              <a:buFont typeface="Arial"/>
              <a:buNone/>
            </a:pPr>
            <a:r>
              <a:rPr lang="pl-PL" sz="1600" dirty="0">
                <a:latin typeface="Calibri" panose="020F0502020204030204" pitchFamily="34" charset="0"/>
                <a:cs typeface="Calibri" panose="020F0502020204030204" pitchFamily="34" charset="0"/>
              </a:rPr>
              <a:t>Trening kierowniczy</a:t>
            </a:r>
          </a:p>
        </p:txBody>
      </p:sp>
      <p:sp>
        <p:nvSpPr>
          <p:cNvPr id="11" name="Symbol zastępczy zawartości 1">
            <a:extLst>
              <a:ext uri="{FF2B5EF4-FFF2-40B4-BE49-F238E27FC236}">
                <a16:creationId xmlns:a16="http://schemas.microsoft.com/office/drawing/2014/main" id="{F56EC302-8944-435A-A5E1-49EC53FE98B7}"/>
              </a:ext>
            </a:extLst>
          </p:cNvPr>
          <p:cNvSpPr txBox="1">
            <a:spLocks/>
          </p:cNvSpPr>
          <p:nvPr/>
        </p:nvSpPr>
        <p:spPr bwMode="auto">
          <a:xfrm>
            <a:off x="6275925" y="3763916"/>
            <a:ext cx="4840595" cy="1226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Zarządzanie pracownikami</a:t>
            </a:r>
          </a:p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Zarządzanie logistyczne w przedsiębiorstwie</a:t>
            </a:r>
          </a:p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Zarządzanie jakością</a:t>
            </a:r>
          </a:p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Zarządzanie projektami</a:t>
            </a:r>
          </a:p>
        </p:txBody>
      </p:sp>
      <p:sp>
        <p:nvSpPr>
          <p:cNvPr id="12" name="Symbol zastępczy zawartości 1">
            <a:extLst>
              <a:ext uri="{FF2B5EF4-FFF2-40B4-BE49-F238E27FC236}">
                <a16:creationId xmlns:a16="http://schemas.microsoft.com/office/drawing/2014/main" id="{6287C609-A51C-4BDD-B39F-4AF199DA32F3}"/>
              </a:ext>
            </a:extLst>
          </p:cNvPr>
          <p:cNvSpPr txBox="1">
            <a:spLocks/>
          </p:cNvSpPr>
          <p:nvPr/>
        </p:nvSpPr>
        <p:spPr bwMode="auto">
          <a:xfrm>
            <a:off x="6275925" y="5445510"/>
            <a:ext cx="4840595" cy="1073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Badania operacyjne</a:t>
            </a:r>
          </a:p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Modelowanie i prognozowanie ekonomiczne</a:t>
            </a:r>
          </a:p>
          <a:p>
            <a:pPr marL="0" indent="0">
              <a:buFontTx/>
              <a:buNone/>
            </a:pPr>
            <a:r>
              <a:rPr lang="pl-PL" sz="1600" kern="0" dirty="0">
                <a:cs typeface="Calibri" panose="020F0502020204030204" pitchFamily="34" charset="0"/>
              </a:rPr>
              <a:t>Zintegrowane systemy informatyczne zarządzania</a:t>
            </a:r>
          </a:p>
          <a:p>
            <a:pPr marL="0" indent="0">
              <a:buFontTx/>
              <a:buNone/>
            </a:pPr>
            <a:endParaRPr lang="pl-PL" sz="1600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85755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6C648EE-280C-4F44-B4AB-CCDFB0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Zachowania i decyzje menedżerskie</a:t>
            </a:r>
            <a:br>
              <a:rPr lang="pl-PL" dirty="0"/>
            </a:br>
            <a:r>
              <a:rPr lang="pl-PL" sz="2400" dirty="0"/>
              <a:t>Dlaczego warto nas poznać?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3F42D5A-479A-4A21-BAD3-22DC50CD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1729" y="1825625"/>
            <a:ext cx="5210991" cy="4667250"/>
          </a:xfrm>
        </p:spPr>
        <p:txBody>
          <a:bodyPr>
            <a:normAutofit/>
          </a:bodyPr>
          <a:lstStyle/>
          <a:p>
            <a:r>
              <a:rPr lang="pl-PL" dirty="0"/>
              <a:t>Programy studiów zaprojektowane z myślą o inżynierach, którzy chcą zdobywać i doskonalić umiejętności menedżerskie</a:t>
            </a:r>
          </a:p>
          <a:p>
            <a:r>
              <a:rPr lang="pl-PL" dirty="0"/>
              <a:t>Nauczanie skupione wokół  nowoczesnych metod i technik zarządzania</a:t>
            </a:r>
          </a:p>
          <a:p>
            <a:r>
              <a:rPr lang="pl-PL" dirty="0"/>
              <a:t>Studia przygotują do bycia przywódcą i liderem!</a:t>
            </a:r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FAF872-9D59-4805-A42D-086E437A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5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A738A90E-3FA5-43C6-9597-71815EC974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256" y="2344711"/>
            <a:ext cx="4229746" cy="2825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51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66C648EE-280C-4F44-B4AB-CCDFB0CA8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Zachowania i decyzje menedżerskie</a:t>
            </a:r>
            <a:br>
              <a:rPr lang="pl-PL" dirty="0"/>
            </a:br>
            <a:r>
              <a:rPr lang="pl-PL" sz="2400" dirty="0"/>
              <a:t>Dlaczego warto nas poznać?</a:t>
            </a:r>
            <a:endParaRPr lang="pl-PL" dirty="0"/>
          </a:p>
        </p:txBody>
      </p:sp>
      <p:sp>
        <p:nvSpPr>
          <p:cNvPr id="6" name="Symbol zastępczy tekstu 5">
            <a:extLst>
              <a:ext uri="{FF2B5EF4-FFF2-40B4-BE49-F238E27FC236}">
                <a16:creationId xmlns:a16="http://schemas.microsoft.com/office/drawing/2014/main" id="{D3F42D5A-479A-4A21-BAD3-22DC50CD6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11730" y="1825625"/>
            <a:ext cx="10335628" cy="1603375"/>
          </a:xfrm>
        </p:spPr>
        <p:txBody>
          <a:bodyPr>
            <a:normAutofit/>
          </a:bodyPr>
          <a:lstStyle/>
          <a:p>
            <a:r>
              <a:rPr lang="pl-PL" dirty="0"/>
              <a:t>Doskonała kadra – specjaliści z zakresu zarządzania strategicznego, finansami, marketingiem, personelem, logistyką, jakością, a także projektami</a:t>
            </a:r>
          </a:p>
          <a:p>
            <a:pPr marL="114300" indent="0">
              <a:buNone/>
            </a:pPr>
            <a:endParaRPr lang="pl-PL" dirty="0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17FAF872-9D59-4805-A42D-086E437A930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6</a:t>
            </a:fld>
            <a:endParaRPr lang="pl-PL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709D31E-C62B-4C1E-9E2E-B39C649886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550" y="3429000"/>
            <a:ext cx="9062720" cy="2685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2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>
            <a:extLst>
              <a:ext uri="{FF2B5EF4-FFF2-40B4-BE49-F238E27FC236}">
                <a16:creationId xmlns:a16="http://schemas.microsoft.com/office/drawing/2014/main" id="{265DF199-2689-443D-87FD-513CB396C1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Pamiętaj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Symbol zastępczy tekstu 5">
                <a:extLst>
                  <a:ext uri="{FF2B5EF4-FFF2-40B4-BE49-F238E27FC236}">
                    <a16:creationId xmlns:a16="http://schemas.microsoft.com/office/drawing/2014/main" id="{1B8D1F72-3877-4916-A272-8052F8415136}"/>
                  </a:ext>
                </a:extLst>
              </p:cNvPr>
              <p:cNvSpPr>
                <a:spLocks noGrp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r>
                  <a:rPr lang="pl-PL" dirty="0"/>
                  <a:t>Zachowania i decyzje menedżerskie (ZDM) to</a:t>
                </a:r>
              </a:p>
              <a:p>
                <a:pPr lvl="1"/>
                <a:r>
                  <a:rPr lang="pl-PL" dirty="0"/>
                  <a:t>Studia trzysemestralne </a:t>
                </a:r>
                <a14:m>
                  <m:oMath xmlns:m="http://schemas.openxmlformats.org/officeDocument/2006/math">
                    <m:r>
                      <a:rPr lang="pl-PL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dla inżynierów</a:t>
                </a:r>
              </a:p>
              <a:p>
                <a:pPr lvl="1"/>
                <a:r>
                  <a:rPr lang="pl-PL" dirty="0"/>
                  <a:t>Pozwalają na pogodzenie nauki z pracą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wszystkie zajęcia dydaktyczne są zorganizowane po godzinie 15.00</a:t>
                </a:r>
              </a:p>
              <a:p>
                <a:pPr lvl="1"/>
                <a:r>
                  <a:rPr lang="pl-PL" dirty="0"/>
                  <a:t>Głównie praktyczne formy zajęć </a:t>
                </a:r>
                <a14:m>
                  <m:oMath xmlns:m="http://schemas.openxmlformats.org/officeDocument/2006/math">
                    <m:r>
                      <a:rPr lang="pl-PL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pl-PL" dirty="0"/>
                  <a:t> wszystkie poruszane kwestie są odnoszone do rzeczywistych przypadków współczesnych przedsiębiorstw</a:t>
                </a:r>
              </a:p>
              <a:p>
                <a:r>
                  <a:rPr lang="pl-PL" dirty="0"/>
                  <a:t>Zapisy: </a:t>
                </a:r>
                <a:r>
                  <a:rPr lang="pl-PL" dirty="0">
                    <a:hlinkClick r:id="rId2"/>
                  </a:rPr>
                  <a:t>https://rekrutacja.pwr.edu.pl/wyszukiwarka-kierunkow-studiow/zarzadzanie/</a:t>
                </a:r>
                <a:endParaRPr lang="pl-PL" dirty="0"/>
              </a:p>
              <a:p>
                <a:r>
                  <a:rPr lang="pl-PL" dirty="0"/>
                  <a:t>Kontakt: dr inż. Anna </a:t>
                </a:r>
                <a:r>
                  <a:rPr lang="pl-PL" dirty="0" err="1"/>
                  <a:t>Sałamacha</a:t>
                </a:r>
                <a:r>
                  <a:rPr lang="pl-PL" dirty="0"/>
                  <a:t>, anna.salamacha@pwr.edu.pl</a:t>
                </a:r>
              </a:p>
              <a:p>
                <a:endParaRPr lang="pl-PL" dirty="0"/>
              </a:p>
            </p:txBody>
          </p:sp>
        </mc:Choice>
        <mc:Fallback xmlns="">
          <p:sp>
            <p:nvSpPr>
              <p:cNvPr id="6" name="Symbol zastępczy tekstu 5">
                <a:extLst>
                  <a:ext uri="{FF2B5EF4-FFF2-40B4-BE49-F238E27FC236}">
                    <a16:creationId xmlns:a16="http://schemas.microsoft.com/office/drawing/2014/main" id="{1B8D1F72-3877-4916-A272-8052F841513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AAA770C0-E1F4-404B-8E5E-921549691D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19730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9"/>
          <p:cNvPicPr preferRelativeResize="0"/>
          <p:nvPr/>
        </p:nvPicPr>
        <p:blipFill rotWithShape="1">
          <a:blip r:embed="rId3">
            <a:alphaModFix/>
          </a:blip>
          <a:srcRect t="11400" r="1"/>
          <a:stretch/>
        </p:blipFill>
        <p:spPr>
          <a:xfrm>
            <a:off x="1" y="10"/>
            <a:ext cx="11862683" cy="6857990"/>
          </a:xfrm>
          <a:custGeom>
            <a:avLst/>
            <a:gdLst/>
            <a:ahLst/>
            <a:cxnLst/>
            <a:rect l="l" t="t" r="r" b="b"/>
            <a:pathLst>
              <a:path w="11862683" h="6858000" extrusionOk="0">
                <a:moveTo>
                  <a:pt x="0" y="0"/>
                </a:moveTo>
                <a:lnTo>
                  <a:pt x="4038600" y="0"/>
                </a:lnTo>
                <a:lnTo>
                  <a:pt x="4114800" y="0"/>
                </a:lnTo>
                <a:lnTo>
                  <a:pt x="4282294" y="0"/>
                </a:lnTo>
                <a:lnTo>
                  <a:pt x="6139260" y="0"/>
                </a:lnTo>
                <a:lnTo>
                  <a:pt x="6362810" y="0"/>
                </a:lnTo>
                <a:lnTo>
                  <a:pt x="7272221" y="0"/>
                </a:lnTo>
                <a:lnTo>
                  <a:pt x="10815342" y="0"/>
                </a:lnTo>
                <a:cubicBezTo>
                  <a:pt x="10709672" y="35571"/>
                  <a:pt x="10607020" y="78255"/>
                  <a:pt x="10501350" y="110269"/>
                </a:cubicBezTo>
                <a:cubicBezTo>
                  <a:pt x="10516447" y="145839"/>
                  <a:pt x="10531542" y="138725"/>
                  <a:pt x="10546639" y="135168"/>
                </a:cubicBezTo>
                <a:cubicBezTo>
                  <a:pt x="10637212" y="120941"/>
                  <a:pt x="10730806" y="110269"/>
                  <a:pt x="10818360" y="71141"/>
                </a:cubicBezTo>
                <a:cubicBezTo>
                  <a:pt x="10839496" y="64027"/>
                  <a:pt x="10863648" y="64027"/>
                  <a:pt x="10872705" y="88927"/>
                </a:cubicBezTo>
                <a:cubicBezTo>
                  <a:pt x="10887801" y="124497"/>
                  <a:pt x="10866668" y="145839"/>
                  <a:pt x="10845532" y="163625"/>
                </a:cubicBezTo>
                <a:cubicBezTo>
                  <a:pt x="10809304" y="195638"/>
                  <a:pt x="10767036" y="188525"/>
                  <a:pt x="10727787" y="192082"/>
                </a:cubicBezTo>
                <a:cubicBezTo>
                  <a:pt x="10619098" y="209867"/>
                  <a:pt x="10567772" y="259665"/>
                  <a:pt x="10543619" y="373491"/>
                </a:cubicBezTo>
                <a:cubicBezTo>
                  <a:pt x="10637212" y="327250"/>
                  <a:pt x="10730806" y="384162"/>
                  <a:pt x="10821380" y="352148"/>
                </a:cubicBezTo>
                <a:cubicBezTo>
                  <a:pt x="10845532" y="345034"/>
                  <a:pt x="10881763" y="355706"/>
                  <a:pt x="10869686" y="394834"/>
                </a:cubicBezTo>
                <a:cubicBezTo>
                  <a:pt x="10857610" y="430405"/>
                  <a:pt x="10818360" y="458860"/>
                  <a:pt x="10887801" y="451747"/>
                </a:cubicBezTo>
                <a:cubicBezTo>
                  <a:pt x="10939127" y="448189"/>
                  <a:pt x="10954222" y="405504"/>
                  <a:pt x="10969318" y="359262"/>
                </a:cubicBezTo>
                <a:cubicBezTo>
                  <a:pt x="10981394" y="334364"/>
                  <a:pt x="11014605" y="320135"/>
                  <a:pt x="11038758" y="334364"/>
                </a:cubicBezTo>
                <a:cubicBezTo>
                  <a:pt x="11068949" y="348592"/>
                  <a:pt x="11059892" y="387720"/>
                  <a:pt x="11059892" y="416176"/>
                </a:cubicBezTo>
                <a:cubicBezTo>
                  <a:pt x="11062912" y="469532"/>
                  <a:pt x="11038758" y="494431"/>
                  <a:pt x="10996491" y="505101"/>
                </a:cubicBezTo>
                <a:cubicBezTo>
                  <a:pt x="10945164" y="519330"/>
                  <a:pt x="10893840" y="537116"/>
                  <a:pt x="10827418" y="558458"/>
                </a:cubicBezTo>
                <a:cubicBezTo>
                  <a:pt x="10899878" y="594028"/>
                  <a:pt x="10954222" y="586915"/>
                  <a:pt x="11008566" y="558458"/>
                </a:cubicBezTo>
                <a:cubicBezTo>
                  <a:pt x="11074988" y="526444"/>
                  <a:pt x="11162542" y="483759"/>
                  <a:pt x="11216886" y="522887"/>
                </a:cubicBezTo>
                <a:cubicBezTo>
                  <a:pt x="11298403" y="579800"/>
                  <a:pt x="11364824" y="544229"/>
                  <a:pt x="11437284" y="533558"/>
                </a:cubicBezTo>
                <a:cubicBezTo>
                  <a:pt x="11588242" y="512216"/>
                  <a:pt x="11494648" y="480203"/>
                  <a:pt x="11645605" y="462417"/>
                </a:cubicBezTo>
                <a:cubicBezTo>
                  <a:pt x="11705988" y="455303"/>
                  <a:pt x="11769390" y="426847"/>
                  <a:pt x="11856944" y="465975"/>
                </a:cubicBezTo>
                <a:cubicBezTo>
                  <a:pt x="11461437" y="672284"/>
                  <a:pt x="11274250" y="658055"/>
                  <a:pt x="10921012" y="910606"/>
                </a:cubicBezTo>
                <a:cubicBezTo>
                  <a:pt x="10936107" y="935506"/>
                  <a:pt x="10951202" y="924835"/>
                  <a:pt x="10966299" y="921277"/>
                </a:cubicBezTo>
                <a:cubicBezTo>
                  <a:pt x="10990452" y="917720"/>
                  <a:pt x="11020644" y="903491"/>
                  <a:pt x="11026682" y="949734"/>
                </a:cubicBezTo>
                <a:cubicBezTo>
                  <a:pt x="11029702" y="985305"/>
                  <a:pt x="11011585" y="1003089"/>
                  <a:pt x="10981394" y="1006647"/>
                </a:cubicBezTo>
                <a:cubicBezTo>
                  <a:pt x="10893840" y="1020875"/>
                  <a:pt x="10815342" y="1070674"/>
                  <a:pt x="10736844" y="1113358"/>
                </a:cubicBezTo>
                <a:cubicBezTo>
                  <a:pt x="10700615" y="1131144"/>
                  <a:pt x="10661366" y="1156043"/>
                  <a:pt x="10676462" y="1220069"/>
                </a:cubicBezTo>
                <a:cubicBezTo>
                  <a:pt x="10706652" y="1237855"/>
                  <a:pt x="10727787" y="1212955"/>
                  <a:pt x="10751940" y="1209399"/>
                </a:cubicBezTo>
                <a:cubicBezTo>
                  <a:pt x="10776093" y="1205842"/>
                  <a:pt x="10833457" y="1220069"/>
                  <a:pt x="10818360" y="1230741"/>
                </a:cubicBezTo>
                <a:cubicBezTo>
                  <a:pt x="10748920" y="1269868"/>
                  <a:pt x="10875724" y="1365909"/>
                  <a:pt x="10791190" y="1365909"/>
                </a:cubicBezTo>
                <a:cubicBezTo>
                  <a:pt x="10652309" y="1365909"/>
                  <a:pt x="10576830" y="1536647"/>
                  <a:pt x="10443988" y="1540204"/>
                </a:cubicBezTo>
                <a:cubicBezTo>
                  <a:pt x="10422854" y="1540204"/>
                  <a:pt x="10413797" y="1572219"/>
                  <a:pt x="10413797" y="1597117"/>
                </a:cubicBezTo>
                <a:cubicBezTo>
                  <a:pt x="10413797" y="1629132"/>
                  <a:pt x="10434930" y="1632688"/>
                  <a:pt x="10456064" y="1636245"/>
                </a:cubicBezTo>
                <a:cubicBezTo>
                  <a:pt x="10489275" y="1639802"/>
                  <a:pt x="10525504" y="1597117"/>
                  <a:pt x="10567772" y="1657587"/>
                </a:cubicBezTo>
                <a:cubicBezTo>
                  <a:pt x="10489275" y="1693158"/>
                  <a:pt x="10407758" y="1728729"/>
                  <a:pt x="10410777" y="1849668"/>
                </a:cubicBezTo>
                <a:cubicBezTo>
                  <a:pt x="10410777" y="1881683"/>
                  <a:pt x="10377566" y="1895910"/>
                  <a:pt x="10353413" y="1903025"/>
                </a:cubicBezTo>
                <a:cubicBezTo>
                  <a:pt x="10311146" y="1917252"/>
                  <a:pt x="10277935" y="1938595"/>
                  <a:pt x="10253782" y="1984836"/>
                </a:cubicBezTo>
                <a:cubicBezTo>
                  <a:pt x="10253782" y="1995507"/>
                  <a:pt x="10253782" y="2002622"/>
                  <a:pt x="10253782" y="2013292"/>
                </a:cubicBezTo>
                <a:cubicBezTo>
                  <a:pt x="10259820" y="2123562"/>
                  <a:pt x="10320202" y="2120004"/>
                  <a:pt x="10386624" y="2102219"/>
                </a:cubicBezTo>
                <a:cubicBezTo>
                  <a:pt x="10465122" y="2080877"/>
                  <a:pt x="10543619" y="2038192"/>
                  <a:pt x="10628156" y="2077320"/>
                </a:cubicBezTo>
                <a:cubicBezTo>
                  <a:pt x="10510408" y="2130676"/>
                  <a:pt x="10380586" y="2134233"/>
                  <a:pt x="10271896" y="2208931"/>
                </a:cubicBezTo>
                <a:cubicBezTo>
                  <a:pt x="10676462" y="2223159"/>
                  <a:pt x="11032720" y="1984836"/>
                  <a:pt x="11425208" y="1892353"/>
                </a:cubicBezTo>
                <a:cubicBezTo>
                  <a:pt x="11413131" y="1952823"/>
                  <a:pt x="11379920" y="1967051"/>
                  <a:pt x="11352748" y="1974165"/>
                </a:cubicBezTo>
                <a:cubicBezTo>
                  <a:pt x="11207830" y="2020407"/>
                  <a:pt x="11081026" y="2112891"/>
                  <a:pt x="10948184" y="2191146"/>
                </a:cubicBezTo>
                <a:cubicBezTo>
                  <a:pt x="10893840" y="2223159"/>
                  <a:pt x="10854590" y="2258731"/>
                  <a:pt x="10833457" y="2326314"/>
                </a:cubicBezTo>
                <a:cubicBezTo>
                  <a:pt x="10815342" y="2390340"/>
                  <a:pt x="10779112" y="2418796"/>
                  <a:pt x="10712690" y="2401012"/>
                </a:cubicBezTo>
                <a:cubicBezTo>
                  <a:pt x="10658346" y="2386784"/>
                  <a:pt x="10600982" y="2393898"/>
                  <a:pt x="10543619" y="2401012"/>
                </a:cubicBezTo>
                <a:cubicBezTo>
                  <a:pt x="10480218" y="2408126"/>
                  <a:pt x="10407758" y="2479267"/>
                  <a:pt x="10422854" y="2518395"/>
                </a:cubicBezTo>
                <a:cubicBezTo>
                  <a:pt x="10453044" y="2582422"/>
                  <a:pt x="10504370" y="2550408"/>
                  <a:pt x="10546639" y="2543294"/>
                </a:cubicBezTo>
                <a:cubicBezTo>
                  <a:pt x="10597964" y="2536181"/>
                  <a:pt x="10691556" y="2518395"/>
                  <a:pt x="10691556" y="2525509"/>
                </a:cubicBezTo>
                <a:cubicBezTo>
                  <a:pt x="10724768" y="2685576"/>
                  <a:pt x="10800246" y="2564636"/>
                  <a:pt x="10854590" y="2564636"/>
                </a:cubicBezTo>
                <a:cubicBezTo>
                  <a:pt x="10905916" y="2564636"/>
                  <a:pt x="10957241" y="2546851"/>
                  <a:pt x="11005548" y="2532623"/>
                </a:cubicBezTo>
                <a:cubicBezTo>
                  <a:pt x="11068949" y="2514837"/>
                  <a:pt x="11126312" y="2546851"/>
                  <a:pt x="11186696" y="2553965"/>
                </a:cubicBezTo>
                <a:cubicBezTo>
                  <a:pt x="11241040" y="2561080"/>
                  <a:pt x="11210850" y="2653563"/>
                  <a:pt x="11244060" y="2692689"/>
                </a:cubicBezTo>
                <a:cubicBezTo>
                  <a:pt x="11250097" y="2703362"/>
                  <a:pt x="11256136" y="2703362"/>
                  <a:pt x="11262174" y="2703362"/>
                </a:cubicBezTo>
                <a:cubicBezTo>
                  <a:pt x="11280289" y="2980812"/>
                  <a:pt x="11597299" y="2913227"/>
                  <a:pt x="11597299" y="2923898"/>
                </a:cubicBezTo>
                <a:cubicBezTo>
                  <a:pt x="11624471" y="2941684"/>
                  <a:pt x="11657682" y="2899000"/>
                  <a:pt x="11690892" y="2941684"/>
                </a:cubicBezTo>
                <a:cubicBezTo>
                  <a:pt x="11548993" y="3137322"/>
                  <a:pt x="11331614" y="3183563"/>
                  <a:pt x="11138390" y="3329402"/>
                </a:cubicBezTo>
                <a:cubicBezTo>
                  <a:pt x="11298403" y="3379202"/>
                  <a:pt x="11391998" y="3208463"/>
                  <a:pt x="11509744" y="3229805"/>
                </a:cubicBezTo>
                <a:cubicBezTo>
                  <a:pt x="11567107" y="3283162"/>
                  <a:pt x="11395016" y="3368530"/>
                  <a:pt x="11561068" y="3393429"/>
                </a:cubicBezTo>
                <a:cubicBezTo>
                  <a:pt x="11488610" y="3439672"/>
                  <a:pt x="11437284" y="3485914"/>
                  <a:pt x="11385959" y="3539269"/>
                </a:cubicBezTo>
                <a:cubicBezTo>
                  <a:pt x="11298403" y="3635309"/>
                  <a:pt x="11280289" y="3699337"/>
                  <a:pt x="11322556" y="3827390"/>
                </a:cubicBezTo>
                <a:cubicBezTo>
                  <a:pt x="11349730" y="3912759"/>
                  <a:pt x="11388978" y="3991015"/>
                  <a:pt x="11352748" y="4090612"/>
                </a:cubicBezTo>
                <a:cubicBezTo>
                  <a:pt x="11328595" y="4158196"/>
                  <a:pt x="11337653" y="4204438"/>
                  <a:pt x="11428226" y="4172424"/>
                </a:cubicBezTo>
                <a:cubicBezTo>
                  <a:pt x="11524840" y="4140411"/>
                  <a:pt x="11561068" y="4200882"/>
                  <a:pt x="11536915" y="4321821"/>
                </a:cubicBezTo>
                <a:cubicBezTo>
                  <a:pt x="11521821" y="4400076"/>
                  <a:pt x="11536915" y="4424975"/>
                  <a:pt x="11603338" y="4414305"/>
                </a:cubicBezTo>
                <a:cubicBezTo>
                  <a:pt x="11675796" y="4403633"/>
                  <a:pt x="11745236" y="4353835"/>
                  <a:pt x="11835811" y="4378734"/>
                </a:cubicBezTo>
                <a:cubicBezTo>
                  <a:pt x="11763352" y="4521016"/>
                  <a:pt x="11609374" y="4478331"/>
                  <a:pt x="11524840" y="4613499"/>
                </a:cubicBezTo>
                <a:cubicBezTo>
                  <a:pt x="11624471" y="4613499"/>
                  <a:pt x="11702969" y="4613499"/>
                  <a:pt x="11775427" y="4585042"/>
                </a:cubicBezTo>
                <a:cubicBezTo>
                  <a:pt x="11805619" y="4574373"/>
                  <a:pt x="11838830" y="4560144"/>
                  <a:pt x="11856944" y="4602828"/>
                </a:cubicBezTo>
                <a:cubicBezTo>
                  <a:pt x="11878080" y="4652628"/>
                  <a:pt x="11835811" y="4670412"/>
                  <a:pt x="11811658" y="4677526"/>
                </a:cubicBezTo>
                <a:cubicBezTo>
                  <a:pt x="11742216" y="4702425"/>
                  <a:pt x="11687874" y="4759339"/>
                  <a:pt x="11627490" y="4805580"/>
                </a:cubicBezTo>
                <a:cubicBezTo>
                  <a:pt x="11497668" y="4905177"/>
                  <a:pt x="11355767" y="4990547"/>
                  <a:pt x="11247078" y="5154171"/>
                </a:cubicBezTo>
                <a:cubicBezTo>
                  <a:pt x="11382940" y="5111487"/>
                  <a:pt x="11485590" y="5011889"/>
                  <a:pt x="11615414" y="4994104"/>
                </a:cubicBezTo>
                <a:cubicBezTo>
                  <a:pt x="11503704" y="5143500"/>
                  <a:pt x="11361806" y="5243097"/>
                  <a:pt x="11228964" y="5353367"/>
                </a:cubicBezTo>
                <a:cubicBezTo>
                  <a:pt x="11189714" y="5385379"/>
                  <a:pt x="11150466" y="5406721"/>
                  <a:pt x="11144428" y="5474306"/>
                </a:cubicBezTo>
                <a:cubicBezTo>
                  <a:pt x="11126312" y="5605917"/>
                  <a:pt x="11078008" y="5712629"/>
                  <a:pt x="10969318" y="5769542"/>
                </a:cubicBezTo>
                <a:cubicBezTo>
                  <a:pt x="10969318" y="5769542"/>
                  <a:pt x="10975356" y="5790884"/>
                  <a:pt x="10978374" y="5801555"/>
                </a:cubicBezTo>
                <a:cubicBezTo>
                  <a:pt x="11044797" y="5805112"/>
                  <a:pt x="11096122" y="5726858"/>
                  <a:pt x="11177639" y="5755314"/>
                </a:cubicBezTo>
                <a:cubicBezTo>
                  <a:pt x="11096122" y="5862025"/>
                  <a:pt x="11029702" y="5954508"/>
                  <a:pt x="10917992" y="6004307"/>
                </a:cubicBezTo>
                <a:cubicBezTo>
                  <a:pt x="10827418" y="6043434"/>
                  <a:pt x="10715710" y="6068335"/>
                  <a:pt x="10649289" y="6196388"/>
                </a:cubicBezTo>
                <a:cubicBezTo>
                  <a:pt x="10724768" y="6221287"/>
                  <a:pt x="10782132" y="6189274"/>
                  <a:pt x="10839496" y="6167932"/>
                </a:cubicBezTo>
                <a:cubicBezTo>
                  <a:pt x="10927050" y="6132361"/>
                  <a:pt x="11014605" y="6093234"/>
                  <a:pt x="11102160" y="6057663"/>
                </a:cubicBezTo>
                <a:cubicBezTo>
                  <a:pt x="11135372" y="6043434"/>
                  <a:pt x="11171600" y="6036320"/>
                  <a:pt x="11192734" y="6100347"/>
                </a:cubicBezTo>
                <a:cubicBezTo>
                  <a:pt x="11081026" y="6114575"/>
                  <a:pt x="11014605" y="6199945"/>
                  <a:pt x="10945164" y="6281757"/>
                </a:cubicBezTo>
                <a:cubicBezTo>
                  <a:pt x="10905916" y="6327999"/>
                  <a:pt x="10872705" y="6388469"/>
                  <a:pt x="10803265" y="6367127"/>
                </a:cubicBezTo>
                <a:cubicBezTo>
                  <a:pt x="10767036" y="6356456"/>
                  <a:pt x="10742882" y="6388469"/>
                  <a:pt x="10745901" y="6431153"/>
                </a:cubicBezTo>
                <a:cubicBezTo>
                  <a:pt x="10760998" y="6580550"/>
                  <a:pt x="10673442" y="6630349"/>
                  <a:pt x="10582868" y="6658805"/>
                </a:cubicBezTo>
                <a:cubicBezTo>
                  <a:pt x="10450026" y="6701489"/>
                  <a:pt x="10332280" y="6786859"/>
                  <a:pt x="10208496" y="6858000"/>
                </a:cubicBezTo>
                <a:lnTo>
                  <a:pt x="7272221" y="6858000"/>
                </a:lnTo>
                <a:lnTo>
                  <a:pt x="6362810" y="6858000"/>
                </a:lnTo>
                <a:lnTo>
                  <a:pt x="6139260" y="6858000"/>
                </a:lnTo>
                <a:lnTo>
                  <a:pt x="4282294" y="6858000"/>
                </a:lnTo>
                <a:lnTo>
                  <a:pt x="4114800" y="6858000"/>
                </a:lnTo>
                <a:lnTo>
                  <a:pt x="4038600" y="6858000"/>
                </a:lnTo>
                <a:lnTo>
                  <a:pt x="0" y="6858000"/>
                </a:lnTo>
                <a:close/>
              </a:path>
            </a:pathLst>
          </a:cu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230</Words>
  <Application>Microsoft Office PowerPoint</Application>
  <PresentationFormat>Panoramiczny</PresentationFormat>
  <Paragraphs>43</Paragraphs>
  <Slides>8</Slides>
  <Notes>3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2" baseType="lpstr">
      <vt:lpstr>Arial</vt:lpstr>
      <vt:lpstr>Calibri</vt:lpstr>
      <vt:lpstr>Cambria Math</vt:lpstr>
      <vt:lpstr>Motyw pakietu Office</vt:lpstr>
      <vt:lpstr>Prezentacja programu PowerPoint</vt:lpstr>
      <vt:lpstr>Zachowania i decyzje menedżerskie</vt:lpstr>
      <vt:lpstr>Zachowania i decyzje menedżerskie</vt:lpstr>
      <vt:lpstr>Grupy przedmiotów</vt:lpstr>
      <vt:lpstr>Zachowania i decyzje menedżerskie Dlaczego warto nas poznać?</vt:lpstr>
      <vt:lpstr>Zachowania i decyzje menedżerskie Dlaczego warto nas poznać?</vt:lpstr>
      <vt:lpstr>Pamiętaj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Katarzyna Tworek</dc:creator>
  <cp:lastModifiedBy>dorota.matloch@pwr.edu.pl</cp:lastModifiedBy>
  <cp:revision>4</cp:revision>
  <dcterms:created xsi:type="dcterms:W3CDTF">2021-04-14T12:14:28Z</dcterms:created>
  <dcterms:modified xsi:type="dcterms:W3CDTF">2024-01-18T12:41:57Z</dcterms:modified>
</cp:coreProperties>
</file>