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8" r:id="rId4"/>
    <p:sldId id="391" r:id="rId5"/>
    <p:sldId id="399" r:id="rId6"/>
    <p:sldId id="402" r:id="rId7"/>
    <p:sldId id="403" r:id="rId8"/>
    <p:sldId id="400" r:id="rId9"/>
    <p:sldId id="404" r:id="rId10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90E"/>
    <a:srgbClr val="FFD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9920" autoAdjust="0"/>
  </p:normalViewPr>
  <p:slideViewPr>
    <p:cSldViewPr snapToObjects="1">
      <p:cViewPr varScale="1">
        <p:scale>
          <a:sx n="91" d="100"/>
          <a:sy n="91" d="100"/>
        </p:scale>
        <p:origin x="17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8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7785C5E-D5C1-4271-B33C-FEAFADE1B321}" type="datetimeFigureOut">
              <a:rPr lang="pl-PL"/>
              <a:pPr>
                <a:defRPr/>
              </a:pPr>
              <a:t>19.01.2024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100282" tIns="50141" rIns="100282" bIns="50141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100282" tIns="50141" rIns="100282" bIns="5014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C12B0A2-7349-445D-A53A-D3555567F26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4139EF2-39FB-47A6-92A6-7B395D9197AF}" type="datetimeFigureOut">
              <a:rPr lang="pl-PL"/>
              <a:pPr>
                <a:defRPr/>
              </a:pPr>
              <a:t>19.01.2024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282" tIns="50141" rIns="100282" bIns="50141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100282" tIns="50141" rIns="100282" bIns="50141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100282" tIns="50141" rIns="100282" bIns="50141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100282" tIns="50141" rIns="100282" bIns="5014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3E83D63-07FC-4B70-8BD7-C434CF05E5E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83D63-07FC-4B70-8BD7-C434CF05E5E4}" type="slidenum">
              <a:rPr lang="pl-PL" altLang="pl-PL" smtClean="0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6943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83D63-07FC-4B70-8BD7-C434CF05E5E4}" type="slidenum">
              <a:rPr lang="pl-PL" altLang="pl-PL" smtClean="0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1102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83D63-07FC-4B70-8BD7-C434CF05E5E4}" type="slidenum">
              <a:rPr lang="pl-PL" altLang="pl-PL" smtClean="0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975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Specjalność ZPR jest efektem prowadzonych intensywnie prac, których celem było stworzenie atrakcyjnej specjalności, która z jednej strony odpowiadała by na potrzeby i oczekiwania samych studentów, a z drugiej na potrzeby, oczekiwania i postulaty płynące z otoczenia. Stąd punktem wyjścia dla prac nad specjalnością była ankietyzacja przeprowadzona wśród studentów II stopnia IZ, jak i rozmowy w Radą Społeczną Wydziału.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83D63-07FC-4B70-8BD7-C434CF05E5E4}" type="slidenum">
              <a:rPr lang="pl-PL" altLang="pl-PL" smtClean="0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00961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Efektywny i zgrany zespół projektowy jest warunkiem niezbędnym do osiągnięcia sukcesu w projekcie, dlatego też kurs ten będzie obejmował ważne elementy z tak zwanych kompetencji miękkich, takie jak: budowanie i rozwój zespołu projektowego, zarządzaniem nim, organizowanie jego pracy, komunikowanie w zespole, motywowanie członków zespołu projektowego czy zarządzanie nieuchronnymi w pracy zespołowej konfliktami. Większość zajęć będzie miała charakter warsztatowy, pozwalający na praktyczne nabycie, rozwinięcie i zweryfikowanie kompetencji z zakresu ZZP.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83D63-07FC-4B70-8BD7-C434CF05E5E4}" type="slidenum">
              <a:rPr lang="pl-PL" altLang="pl-PL" smtClean="0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8921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l-PL" b="0" dirty="0"/>
              <a:t>ZB1: Strategia i model biznesu przedsiębiorstwa pokazuje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metody projektowania strategii innowacyjnych przedsiębiorstw w tym start-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upów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metody tworzenia modeli biznesu oraz metody analizy i oceny strategicznej pozycji wyjściowej przedsiębiorstwa.</a:t>
            </a:r>
            <a:endParaRPr lang="pl-PL" b="0" dirty="0">
              <a:effectLst/>
            </a:endParaRPr>
          </a:p>
          <a:p>
            <a:r>
              <a:rPr lang="pl-PL" b="0" dirty="0"/>
              <a:t>ZB2: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Finasowanie rozwoju biznesu, kurs, który pozwala na zdobycie wiedzy z zakresu finansowania działalności gospodarczej oraz zdobycie praktycznych umiejętności zarządczych inicjowania i rozwoju biznesu.</a:t>
            </a: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ZB3: Współczesny marketing, to kurs, który ma na celu zapoznanie z zasadami formułowania i implementacji współczesnych strategii marketingowych, w tym tych z zakresu marketingu cyfrowego.</a:t>
            </a:r>
          </a:p>
          <a:p>
            <a:pPr rtl="0"/>
            <a:endParaRPr lang="pl-P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Wszystkie to kursu, poza niezbędnym elementem wykładu, największy nacisk kładą na zdobywanie umiejętności przez pracę projektową i warsztatową. </a:t>
            </a:r>
            <a:endParaRPr lang="pl-PL" b="0" dirty="0">
              <a:effectLst/>
            </a:endParaRPr>
          </a:p>
          <a:p>
            <a:br>
              <a:rPr lang="pl-PL" dirty="0"/>
            </a:br>
            <a:r>
              <a:rPr lang="pl-PL" b="0" dirty="0">
                <a:effectLst/>
              </a:rPr>
              <a:t>Ponadto kursu </a:t>
            </a:r>
            <a:r>
              <a:rPr lang="pl-PL" b="0" dirty="0"/>
              <a:t>ZB1+ZB2+ twórcze projektowanie to kursy przygotowujące do </a:t>
            </a:r>
            <a:r>
              <a:rPr lang="pl-PL" b="0" dirty="0" err="1"/>
              <a:t>możłiwości</a:t>
            </a:r>
            <a:r>
              <a:rPr lang="pl-PL" b="0" dirty="0"/>
              <a:t> startu w konkursie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czyli Akademia Biznesu. Celem tego konkursu jest wyłonienie najlepszego studenckiego pomysłu biznesowego, który prezentowany jest zaprezentować go Jury podczas Gali finałowej konkursu. W konkursie wygrywa pomysł najwyżej oceniony przez Jury i można otrzymać cenne nagrody materialne oraz merytoryczną pomoc we wdrożeniu projektu w życie.</a:t>
            </a:r>
          </a:p>
          <a:p>
            <a:endParaRPr lang="pl-P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Kursu z bloku kompetencji społecznych i przywódczych pozwalają rozwijać i wzmacniać kompetencje społeczne i umiejętności związane chociażby z rozwiązywaniem konfliktów i negocjacjami, byciem liderem, organizowaniem i zarządzaniem czasem pracy czy podejmowaniem ryzyka. 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83D63-07FC-4B70-8BD7-C434CF05E5E4}" type="slidenum">
              <a:rPr lang="pl-PL" altLang="pl-PL" smtClean="0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817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83D63-07FC-4B70-8BD7-C434CF05E5E4}" type="slidenum">
              <a:rPr lang="pl-PL" altLang="pl-PL" smtClean="0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6957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83D63-07FC-4B70-8BD7-C434CF05E5E4}" type="slidenum">
              <a:rPr lang="pl-PL" altLang="pl-PL" smtClean="0"/>
              <a:pPr/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1175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290513" y="2420938"/>
            <a:ext cx="86407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pl-PL" kern="0" dirty="0">
              <a:latin typeface="Calibri" panose="020F0502020204030204" pitchFamily="34" charset="0"/>
            </a:endParaRPr>
          </a:p>
        </p:txBody>
      </p:sp>
      <p:pic>
        <p:nvPicPr>
          <p:cNvPr id="6" name="Symbol zastępczy obrazu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9" r="-556"/>
          <a:stretch>
            <a:fillRect/>
          </a:stretch>
        </p:blipFill>
        <p:spPr bwMode="auto">
          <a:xfrm>
            <a:off x="1403350" y="5649913"/>
            <a:ext cx="15335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356100" y="5707063"/>
            <a:ext cx="4662488" cy="1035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5784850"/>
            <a:ext cx="41433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25947" y="1988840"/>
            <a:ext cx="8892103" cy="35283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25947" y="116632"/>
            <a:ext cx="8892103" cy="1728192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92249075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B0D651E2-6A6C-4AB7-968C-F981F2BFA2F0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16632"/>
            <a:ext cx="2407096" cy="6009531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7504" y="116632"/>
            <a:ext cx="6369496" cy="600953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2347994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ymbol zastępczy obrazu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9" r="-556"/>
          <a:stretch>
            <a:fillRect/>
          </a:stretch>
        </p:blipFill>
        <p:spPr bwMode="auto">
          <a:xfrm>
            <a:off x="1403350" y="5649913"/>
            <a:ext cx="15335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356100" y="5707063"/>
            <a:ext cx="4662488" cy="1035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5784850"/>
            <a:ext cx="41433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4704169" y="2492896"/>
            <a:ext cx="4313881" cy="1152128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07504" y="116632"/>
            <a:ext cx="4464496" cy="5400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type="body" idx="11"/>
          </p:nvPr>
        </p:nvSpPr>
        <p:spPr>
          <a:xfrm>
            <a:off x="4704169" y="116632"/>
            <a:ext cx="4313881" cy="2232248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1443572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3324815A-B36A-4924-9D3C-C0218A697D8F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11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505" y="1556792"/>
            <a:ext cx="8910546" cy="4536505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0"/>
          </p:nvPr>
        </p:nvSpPr>
        <p:spPr>
          <a:xfrm>
            <a:off x="129753" y="44624"/>
            <a:ext cx="8910546" cy="50405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29753" y="548680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96567613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B649942-3237-4EA6-89C4-F691EF77EDB5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11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377" y="1844823"/>
            <a:ext cx="4283591" cy="4320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4571428" y="1844823"/>
            <a:ext cx="4465067" cy="4320481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107505" y="116632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107505" y="1120625"/>
            <a:ext cx="892899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183677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216FEA21-81D1-4E1A-98DF-5D8277FF43FC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9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753" y="1628801"/>
            <a:ext cx="4154215" cy="446449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sz="half" idx="11"/>
          </p:nvPr>
        </p:nvSpPr>
        <p:spPr>
          <a:xfrm>
            <a:off x="4572000" y="1628801"/>
            <a:ext cx="4468299" cy="446449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idx="10"/>
          </p:nvPr>
        </p:nvSpPr>
        <p:spPr>
          <a:xfrm>
            <a:off x="129753" y="44624"/>
            <a:ext cx="8910546" cy="50405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2"/>
          <p:cNvSpPr>
            <a:spLocks noGrp="1"/>
          </p:cNvSpPr>
          <p:nvPr>
            <p:ph type="body" idx="12"/>
          </p:nvPr>
        </p:nvSpPr>
        <p:spPr>
          <a:xfrm>
            <a:off x="129753" y="548680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08991744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5971CC9-0FB1-4046-907A-D9562F042A0C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10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505" y="1628800"/>
            <a:ext cx="4320000" cy="4464497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1"/>
          </p:nvPr>
        </p:nvSpPr>
        <p:spPr>
          <a:xfrm>
            <a:off x="4698051" y="1628801"/>
            <a:ext cx="4320000" cy="446449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2"/>
          <p:cNvSpPr>
            <a:spLocks noGrp="1"/>
          </p:cNvSpPr>
          <p:nvPr>
            <p:ph type="body" idx="12"/>
          </p:nvPr>
        </p:nvSpPr>
        <p:spPr>
          <a:xfrm>
            <a:off x="107505" y="116632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0"/>
          </p:nvPr>
        </p:nvSpPr>
        <p:spPr>
          <a:xfrm>
            <a:off x="107505" y="1120625"/>
            <a:ext cx="432000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3"/>
          </p:nvPr>
        </p:nvSpPr>
        <p:spPr>
          <a:xfrm>
            <a:off x="4698051" y="1120625"/>
            <a:ext cx="432000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22634890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5E221997-B8DB-4634-9981-57E7BC328288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8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358009" cy="13184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16632"/>
            <a:ext cx="5461446" cy="60095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35800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31560521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893E780-33E0-4EDA-9AC5-59CE5D6EA1B2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8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283"/>
            <a:ext cx="9143622" cy="4727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74092293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4E88789F-1AE2-4A90-B54A-7289F76AFCFC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48656"/>
          </a:xfrm>
        </p:spPr>
        <p:txBody>
          <a:bodyPr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7504" y="1772817"/>
            <a:ext cx="8928992" cy="439248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09812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2804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773238"/>
            <a:ext cx="8280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ransition>
    <p:randomBar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gata.klaus-rosinska@pwr.edu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ekstu 1"/>
          <p:cNvSpPr>
            <a:spLocks noGrp="1"/>
          </p:cNvSpPr>
          <p:nvPr>
            <p:ph type="body" idx="10"/>
          </p:nvPr>
        </p:nvSpPr>
        <p:spPr>
          <a:xfrm>
            <a:off x="258510" y="1052736"/>
            <a:ext cx="3966904" cy="3456384"/>
          </a:xfrm>
        </p:spPr>
        <p:txBody>
          <a:bodyPr/>
          <a:lstStyle/>
          <a:p>
            <a:r>
              <a:rPr lang="pl-PL" sz="2800" dirty="0"/>
              <a:t>Specjalność: Zarządzanie Projektami (ZPR)</a:t>
            </a:r>
          </a:p>
          <a:p>
            <a:r>
              <a:rPr lang="pl-PL" sz="2800" dirty="0"/>
              <a:t>Kierunek: Inżynieria Zarządzania (IZ)</a:t>
            </a:r>
          </a:p>
          <a:p>
            <a:r>
              <a:rPr lang="pl-PL" sz="2800" dirty="0"/>
              <a:t>Stopień kształcenia: II</a:t>
            </a:r>
          </a:p>
          <a:p>
            <a:endParaRPr lang="pl-PL" altLang="pl-PL" sz="2800" dirty="0"/>
          </a:p>
          <a:p>
            <a:pPr algn="ctr"/>
            <a:r>
              <a:rPr lang="pl-PL" altLang="pl-PL" dirty="0"/>
              <a:t>15 stycznia 2024 r.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FCC4CA2-6E5B-45BA-8512-582974F4CA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870" y="1052736"/>
            <a:ext cx="4478541" cy="8477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A822401-740F-4AD5-BA9E-37E9EFA3F5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870" y="2223120"/>
            <a:ext cx="4572000" cy="2286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3A8E66D-5B46-4B90-8D3B-25011D297C69}"/>
              </a:ext>
            </a:extLst>
          </p:cNvPr>
          <p:cNvSpPr txBox="1"/>
          <p:nvPr/>
        </p:nvSpPr>
        <p:spPr>
          <a:xfrm>
            <a:off x="107504" y="4815282"/>
            <a:ext cx="734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dirty="0"/>
              <a:t>Opiekun specjalności: dr hab. inż. prof. PWR Agata Klaus-Rosińska</a:t>
            </a:r>
          </a:p>
          <a:p>
            <a:r>
              <a:rPr lang="pl-PL" b="0" i="0" dirty="0">
                <a:solidFill>
                  <a:srgbClr val="5E5E5E"/>
                </a:solidFill>
                <a:effectLst/>
                <a:latin typeface="Google Sans"/>
                <a:hlinkClick r:id="rId4"/>
              </a:rPr>
              <a:t>agata.klaus-rosinska@pwr.edu.pl</a:t>
            </a:r>
            <a:r>
              <a:rPr lang="pl-PL" b="0" i="0" dirty="0">
                <a:solidFill>
                  <a:srgbClr val="5E5E5E"/>
                </a:solidFill>
                <a:effectLst/>
                <a:latin typeface="Google Sans"/>
              </a:rPr>
              <a:t> </a:t>
            </a:r>
            <a:r>
              <a:rPr lang="pl-PL" altLang="pl-PL" dirty="0"/>
              <a:t> 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zawartości 1"/>
          <p:cNvSpPr>
            <a:spLocks noGrp="1"/>
          </p:cNvSpPr>
          <p:nvPr>
            <p:ph sz="half" idx="1"/>
          </p:nvPr>
        </p:nvSpPr>
        <p:spPr>
          <a:xfrm>
            <a:off x="107950" y="1557338"/>
            <a:ext cx="9036050" cy="4535487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endParaRPr lang="pl-PL" altLang="pl-PL" dirty="0"/>
          </a:p>
          <a:p>
            <a:pPr marL="514350" indent="-514350">
              <a:buFont typeface="+mj-lt"/>
              <a:buAutoNum type="arabicParenR"/>
            </a:pPr>
            <a:r>
              <a:rPr lang="pl-PL" altLang="pl-PL" dirty="0"/>
              <a:t>Dlaczego zarządzanie projektami stało się ważne?</a:t>
            </a:r>
          </a:p>
          <a:p>
            <a:pPr marL="514350" indent="-514350">
              <a:buFont typeface="+mj-lt"/>
              <a:buAutoNum type="arabicParenR"/>
            </a:pPr>
            <a:r>
              <a:rPr lang="pl-PL" altLang="pl-PL" dirty="0"/>
              <a:t>Jak wygląda program specjalności Zarządzanie Projektami (ZPR)?</a:t>
            </a:r>
          </a:p>
          <a:p>
            <a:pPr marL="514350" indent="-514350">
              <a:buFont typeface="+mj-lt"/>
              <a:buAutoNum type="arabicParenR"/>
            </a:pPr>
            <a:r>
              <a:rPr lang="pl-PL" altLang="pl-PL" dirty="0"/>
              <a:t>Dlaczego warto studiować na specjalności Zarządzanie Projektami (ZPR)?</a:t>
            </a:r>
          </a:p>
          <a:p>
            <a:endParaRPr lang="pl-PL" altLang="pl-PL" dirty="0"/>
          </a:p>
        </p:txBody>
      </p:sp>
      <p:sp>
        <p:nvSpPr>
          <p:cNvPr id="14339" name="Symbol zastępczy tekstu 2"/>
          <p:cNvSpPr>
            <a:spLocks noGrp="1"/>
          </p:cNvSpPr>
          <p:nvPr>
            <p:ph type="body" idx="10"/>
          </p:nvPr>
        </p:nvSpPr>
        <p:spPr>
          <a:xfrm>
            <a:off x="130175" y="44450"/>
            <a:ext cx="8910638" cy="504825"/>
          </a:xfrm>
        </p:spPr>
        <p:txBody>
          <a:bodyPr/>
          <a:lstStyle/>
          <a:p>
            <a:endParaRPr lang="pl-PL" altLang="pl-PL"/>
          </a:p>
        </p:txBody>
      </p:sp>
      <p:sp>
        <p:nvSpPr>
          <p:cNvPr id="14340" name="Symbol zastępczy tekstu 3"/>
          <p:cNvSpPr>
            <a:spLocks noGrp="1"/>
          </p:cNvSpPr>
          <p:nvPr>
            <p:ph type="body" idx="11"/>
          </p:nvPr>
        </p:nvSpPr>
        <p:spPr>
          <a:xfrm>
            <a:off x="109215" y="702100"/>
            <a:ext cx="8910638" cy="863600"/>
          </a:xfrm>
        </p:spPr>
        <p:txBody>
          <a:bodyPr/>
          <a:lstStyle/>
          <a:p>
            <a:endParaRPr lang="pl-PL" altLang="pl-PL" dirty="0"/>
          </a:p>
          <a:p>
            <a:r>
              <a:rPr lang="pl-PL" altLang="pl-PL" dirty="0"/>
              <a:t>O czym będzie w tej prezentacji?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80EB9DB-813B-4161-B5E1-9D65623282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68861"/>
            <a:ext cx="4184748" cy="84772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BA82C3-0823-4FA6-A0BD-0EFE71F162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79512" y="1844823"/>
            <a:ext cx="8856983" cy="4320481"/>
          </a:xfrm>
        </p:spPr>
        <p:txBody>
          <a:bodyPr/>
          <a:lstStyle/>
          <a:p>
            <a:pPr algn="l"/>
            <a:r>
              <a:rPr lang="pl-PL" sz="2800" dirty="0"/>
              <a:t>dlatego, że projekty są doskonałym narzędziem do realizacji inwestycji (najczęściej wynikają z diagnozy, mają cel, początek, zakończenie, mierniki sukcesu)</a:t>
            </a:r>
          </a:p>
          <a:p>
            <a:pPr algn="l"/>
            <a:r>
              <a:rPr lang="pl-PL" sz="2800" dirty="0"/>
              <a:t>dlatego, że celem podejmowania projektów jest rozwój </a:t>
            </a:r>
          </a:p>
          <a:p>
            <a:pPr algn="l"/>
            <a:r>
              <a:rPr lang="pl-PL" sz="2800" dirty="0"/>
              <a:t>dlatego, że realizacja projektu z założenia powoduje zmianę (biznesową, społeczną, w technologii i inne)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1C5A04-E660-4EF8-9DF7-BF20EEDCDCC9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pl-PL" altLang="pl-PL" sz="3200" dirty="0"/>
          </a:p>
          <a:p>
            <a:r>
              <a:rPr lang="pl-PL" altLang="pl-PL" sz="3200" dirty="0"/>
              <a:t>1) Dlaczego zarządzanie projektami stało się ważne?</a:t>
            </a:r>
          </a:p>
          <a:p>
            <a:endParaRPr lang="pl-PL" sz="32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7901E53-828B-4AC6-8D2B-3AE285AB658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7508281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az 7">
            <a:extLst>
              <a:ext uri="{FF2B5EF4-FFF2-40B4-BE49-F238E27FC236}">
                <a16:creationId xmlns:a16="http://schemas.microsoft.com/office/drawing/2014/main" id="{99C48522-445F-4475-A861-0155E5802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533825"/>
            <a:ext cx="3209226" cy="25559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1F8395B-F2B5-461A-ABDA-A6D8D358DE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060" y="533825"/>
            <a:ext cx="3326973" cy="256799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76D2987-5964-46C8-8E58-7775536025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528" y="535867"/>
            <a:ext cx="3196694" cy="255593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630DC57-7437-45E2-9126-1D9AD99325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678" y="3140704"/>
            <a:ext cx="3209226" cy="2571879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FCE9D5E-3083-4BDA-98D2-25CDC26BC6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528" y="3140704"/>
            <a:ext cx="3196694" cy="2571879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39AF462-3292-420A-AB50-09255CD8FE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060" y="3140704"/>
            <a:ext cx="3188909" cy="2565311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1AA027-7E1D-4058-B464-E07F4F378D0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pl-PL" altLang="pl-PL" sz="3200" dirty="0"/>
          </a:p>
          <a:p>
            <a:r>
              <a:rPr lang="pl-PL" altLang="pl-PL" sz="3200" dirty="0"/>
              <a:t>2) Program specjalności ZPR</a:t>
            </a:r>
          </a:p>
          <a:p>
            <a:endParaRPr lang="pl-PL" sz="32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9163736-B2EE-4BC8-9F88-11793A60BB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4661"/>
            <a:ext cx="9252520" cy="52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38141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1AA027-7E1D-4058-B464-E07F4F378D0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pl-PL" altLang="pl-PL" sz="3200" dirty="0"/>
          </a:p>
          <a:p>
            <a:r>
              <a:rPr lang="pl-PL" altLang="pl-PL" sz="3200" dirty="0"/>
              <a:t>2) Program specjalności ZPR</a:t>
            </a:r>
          </a:p>
          <a:p>
            <a:endParaRPr lang="pl-PL" sz="32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D77BA55-EE6E-43E2-AD13-DC2CC7127CF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992F03C5-5C2C-42C0-B4CD-F81A676CEEA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4251" y="1768697"/>
            <a:ext cx="8934056" cy="4320481"/>
          </a:xfrm>
        </p:spPr>
        <p:txBody>
          <a:bodyPr/>
          <a:lstStyle/>
          <a:p>
            <a:r>
              <a:rPr lang="pl-PL" dirty="0"/>
              <a:t>Kursy z zarządzania projektami:</a:t>
            </a:r>
          </a:p>
          <a:p>
            <a:pPr lvl="1"/>
            <a:r>
              <a:rPr lang="pl-PL" dirty="0"/>
              <a:t>Zarządzanie zespołem projektowym</a:t>
            </a:r>
          </a:p>
          <a:p>
            <a:pPr lvl="1"/>
            <a:r>
              <a:rPr lang="pl-PL" dirty="0"/>
              <a:t>Zaawansowane zarządzanie projektami</a:t>
            </a:r>
          </a:p>
          <a:p>
            <a:pPr lvl="1"/>
            <a:r>
              <a:rPr lang="pl-PL" dirty="0"/>
              <a:t>Zarządzanie projektami – studia przypadku</a:t>
            </a:r>
          </a:p>
          <a:p>
            <a:pPr lvl="1"/>
            <a:r>
              <a:rPr lang="pl-PL" dirty="0"/>
              <a:t>Zarządzanie projektami – gry symulacyjne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5493621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1AA027-7E1D-4058-B464-E07F4F378D0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pl-PL" altLang="pl-PL" sz="3200" dirty="0"/>
          </a:p>
          <a:p>
            <a:r>
              <a:rPr lang="pl-PL" altLang="pl-PL" sz="3200" dirty="0"/>
              <a:t>2) Program specjalności ZPR</a:t>
            </a:r>
          </a:p>
          <a:p>
            <a:endParaRPr lang="pl-PL" sz="32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D77BA55-EE6E-43E2-AD13-DC2CC7127CF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992F03C5-5C2C-42C0-B4CD-F81A676CEEA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4251" y="1768697"/>
            <a:ext cx="8934056" cy="4320481"/>
          </a:xfrm>
        </p:spPr>
        <p:txBody>
          <a:bodyPr/>
          <a:lstStyle/>
          <a:p>
            <a:r>
              <a:rPr lang="pl-PL" dirty="0"/>
              <a:t>Kursy ze ścieżki Zarządzanie biznesem:</a:t>
            </a:r>
          </a:p>
          <a:p>
            <a:pPr lvl="1"/>
            <a:r>
              <a:rPr lang="pl-PL" dirty="0"/>
              <a:t>ZB1: Strategia i model biznesu przedsiębiorstwa</a:t>
            </a:r>
          </a:p>
          <a:p>
            <a:pPr lvl="1"/>
            <a:r>
              <a:rPr lang="pl-PL" dirty="0"/>
              <a:t>ZB2: Finansowanie rozwoju biznesu</a:t>
            </a:r>
          </a:p>
          <a:p>
            <a:pPr lvl="1"/>
            <a:r>
              <a:rPr lang="pl-PL" dirty="0"/>
              <a:t>ZB3: Współczesny marketing</a:t>
            </a:r>
          </a:p>
          <a:p>
            <a:endParaRPr lang="pl-PL" dirty="0"/>
          </a:p>
          <a:p>
            <a:r>
              <a:rPr lang="pl-PL" dirty="0"/>
              <a:t>Kursy związane ze specyfiką kierunku IZ + blok kompetencji społecznych i przywódczych</a:t>
            </a:r>
          </a:p>
        </p:txBody>
      </p:sp>
    </p:spTree>
    <p:extLst>
      <p:ext uri="{BB962C8B-B14F-4D97-AF65-F5344CB8AC3E}">
        <p14:creationId xmlns:p14="http://schemas.microsoft.com/office/powerpoint/2010/main" val="583155531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ozumienie o współpracy SGH z GPM | Gazeta SGH">
            <a:extLst>
              <a:ext uri="{FF2B5EF4-FFF2-40B4-BE49-F238E27FC236}">
                <a16:creationId xmlns:a16="http://schemas.microsoft.com/office/drawing/2014/main" id="{A2AECE51-024B-4A93-8AB0-8C63D84CD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824" y="4980125"/>
            <a:ext cx="1584176" cy="8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2BD242-C2CE-4F6E-A6ED-CDEDF0037E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506" y="1768697"/>
            <a:ext cx="8851348" cy="4320481"/>
          </a:xfrm>
        </p:spPr>
        <p:txBody>
          <a:bodyPr/>
          <a:lstStyle/>
          <a:p>
            <a:r>
              <a:rPr lang="pl-PL" sz="2800" dirty="0"/>
              <a:t>Program odpowiadający zapotrzebowaniu rynkowemu</a:t>
            </a:r>
          </a:p>
          <a:p>
            <a:r>
              <a:rPr lang="pl-PL" sz="2800" dirty="0"/>
              <a:t>Studenci poszerzają wiedzę </a:t>
            </a:r>
            <a:r>
              <a:rPr lang="pl-PL" sz="2800" u="sng" dirty="0"/>
              <a:t>umiejętności i wiedzę                      </a:t>
            </a:r>
            <a:r>
              <a:rPr lang="pl-PL" sz="2800" dirty="0"/>
              <a:t>o zarządzaniu projektami różnego typu, co pozwoli podjąć pracę jako </a:t>
            </a:r>
            <a:r>
              <a:rPr lang="pl-PL" sz="2800" u="sng" dirty="0"/>
              <a:t>menedżer projektów czy lider zespołów projektowych</a:t>
            </a:r>
            <a:r>
              <a:rPr lang="pl-PL" sz="2800" dirty="0"/>
              <a:t>, ale także jako analityk danych lub konsultant w biznesie, sektorze publicznym, organizacjach pozarządowych i jednostkach badawczych. </a:t>
            </a:r>
          </a:p>
          <a:p>
            <a:r>
              <a:rPr lang="pl-PL" sz="2800" dirty="0"/>
              <a:t>Współpracujemy z organizacjami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00636D-AB77-4A0A-A47C-650BEDBA4AA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/>
              <a:t>3) </a:t>
            </a:r>
            <a:r>
              <a:rPr lang="pl-PL" altLang="pl-PL" sz="3200" dirty="0"/>
              <a:t>Dlaczego warto studiować na specjalności ZPR?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774EA29-10DF-470F-8984-060C68ADBD6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055FAB7-1699-4E91-93B7-52A60CEFEC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5014804"/>
            <a:ext cx="1914380" cy="7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10869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2BD242-C2CE-4F6E-A6ED-CDEDF0037E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506" y="1768697"/>
            <a:ext cx="8851348" cy="4320481"/>
          </a:xfrm>
        </p:spPr>
        <p:txBody>
          <a:bodyPr/>
          <a:lstStyle/>
          <a:p>
            <a:r>
              <a:rPr lang="pl-PL" sz="2800" dirty="0"/>
              <a:t>osoby, które chcą się nauczyć łączyć kropki, to znaczy słuchać innych i wyciągać wnioski oraz czytać dane                 i je analizować, przetwarzać informacje </a:t>
            </a:r>
          </a:p>
          <a:p>
            <a:r>
              <a:rPr lang="pl-PL" sz="2800" dirty="0"/>
              <a:t>osoby, które chcą tworzyć nowe produkty i usługi i albo rozwijać już istniejące </a:t>
            </a:r>
          </a:p>
          <a:p>
            <a:r>
              <a:rPr lang="pl-PL" sz="2800" dirty="0"/>
              <a:t>osoby, w przyszłości chcą oswajać to co nowe i nieznane</a:t>
            </a:r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00636D-AB77-4A0A-A47C-650BEDBA4AA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altLang="pl-PL" sz="3200" dirty="0"/>
              <a:t>Zapraszamy!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774EA29-10DF-470F-8984-060C68ADBD6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230488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prezentacja_v1_2017-03_pl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prezentacja_v1_2017-03_pl</Template>
  <TotalTime>604</TotalTime>
  <Words>688</Words>
  <Application>Microsoft Office PowerPoint</Application>
  <PresentationFormat>Pokaz na ekranie (4:3)</PresentationFormat>
  <Paragraphs>61</Paragraphs>
  <Slides>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Google Sans</vt:lpstr>
      <vt:lpstr>Trebuchet MS</vt:lpstr>
      <vt:lpstr>prezentacja_v1_2017-03_pl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Klaus-Rosińska</dc:creator>
  <cp:lastModifiedBy>dorota.matloch@pwr.edu.pl</cp:lastModifiedBy>
  <cp:revision>50</cp:revision>
  <cp:lastPrinted>2017-02-27T13:04:03Z</cp:lastPrinted>
  <dcterms:created xsi:type="dcterms:W3CDTF">2021-07-10T06:31:34Z</dcterms:created>
  <dcterms:modified xsi:type="dcterms:W3CDTF">2024-01-19T10:58:22Z</dcterms:modified>
</cp:coreProperties>
</file>