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7" r:id="rId4"/>
    <p:sldId id="266" r:id="rId5"/>
    <p:sldId id="268" r:id="rId6"/>
    <p:sldId id="269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6" autoAdjust="0"/>
    <p:restoredTop sz="94673" autoAdjust="0"/>
  </p:normalViewPr>
  <p:slideViewPr>
    <p:cSldViewPr snapToObjects="1">
      <p:cViewPr varScale="1">
        <p:scale>
          <a:sx n="108" d="100"/>
          <a:sy n="108" d="100"/>
        </p:scale>
        <p:origin x="13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FF2421-BFCE-424E-9BA8-402B2F013344}" type="datetimeFigureOut">
              <a:rPr lang="pl-PL"/>
              <a:pPr>
                <a:defRPr/>
              </a:pPr>
              <a:t>30.11.2022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13AC9D1-5434-4A5D-8A6E-F31FAEF96800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100282" tIns="50141" rIns="100282" bIns="50141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EB9207-05DE-4CAC-BF3A-D642A7029D02}" type="datetimeFigureOut">
              <a:rPr lang="pl-PL"/>
              <a:pPr>
                <a:defRPr/>
              </a:pPr>
              <a:t>30.11.2022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282" tIns="50141" rIns="100282" bIns="5014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100282" tIns="50141" rIns="100282" bIns="50141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100282" tIns="50141" rIns="100282" bIns="50141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100282" tIns="50141" rIns="100282" bIns="5014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C2E0CC1-5AA0-4327-A713-31116734A600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784850"/>
            <a:ext cx="4143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25947" y="1988840"/>
            <a:ext cx="8892103" cy="35283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5947" y="116632"/>
            <a:ext cx="8892103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4301779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805EC159-EF20-4040-8CBB-F1F021BEB778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009531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504" y="116632"/>
            <a:ext cx="6369496" cy="600953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4913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784850"/>
            <a:ext cx="4143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07504" y="116632"/>
            <a:ext cx="4464496" cy="54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42867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A7A2203-17C3-425C-9B8D-269D43E7682E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556792"/>
            <a:ext cx="8910546" cy="453650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2203828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C379DB3-9975-494E-BAD9-E71D6C3CDE33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377" y="1844823"/>
            <a:ext cx="4283591" cy="4320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32048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892899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741668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4957FD0-27DA-4DEC-A6D3-AD8D0103638F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9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753" y="1628801"/>
            <a:ext cx="4154215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572000" y="1628801"/>
            <a:ext cx="4468299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035250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FF5F3A6-D06A-4351-9404-68B66E9B4E0F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628800"/>
            <a:ext cx="4320000" cy="446449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698051" y="1628801"/>
            <a:ext cx="4320000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/>
          </p:nvPr>
        </p:nvSpPr>
        <p:spPr>
          <a:xfrm>
            <a:off x="4698051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464923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CF07F14-825E-4462-BB17-A6A733B14ACD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6632"/>
            <a:ext cx="5461446" cy="60095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1219220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05561D5-0FEE-4AC4-B780-C467C4E2AD36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283"/>
            <a:ext cx="9143622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509679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68F7C25-62AB-4306-B067-84062D6F483E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92950" y="6237288"/>
            <a:ext cx="1947863" cy="550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6308725"/>
            <a:ext cx="1885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7504" y="1772817"/>
            <a:ext cx="8928992" cy="439248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67108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>
    <p:randomBa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atarzyna.maciejowska@pwr.edu.p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ekstu 1"/>
          <p:cNvSpPr>
            <a:spLocks noGrp="1"/>
          </p:cNvSpPr>
          <p:nvPr>
            <p:ph type="body" idx="10"/>
          </p:nvPr>
        </p:nvSpPr>
        <p:spPr>
          <a:xfrm>
            <a:off x="4703763" y="3657600"/>
            <a:ext cx="4314825" cy="1152525"/>
          </a:xfrm>
        </p:spPr>
        <p:txBody>
          <a:bodyPr/>
          <a:lstStyle/>
          <a:p>
            <a:r>
              <a:rPr lang="pl-PL" altLang="pl-PL" dirty="0"/>
              <a:t>Anglojęzyczne studia magisterskie na kierunku Inżynierii Zarządzania</a:t>
            </a:r>
          </a:p>
        </p:txBody>
      </p:sp>
      <p:sp>
        <p:nvSpPr>
          <p:cNvPr id="13316" name="Symbol zastępczy tekstu 3"/>
          <p:cNvSpPr>
            <a:spLocks noGrp="1"/>
          </p:cNvSpPr>
          <p:nvPr>
            <p:ph type="body" idx="11"/>
          </p:nvPr>
        </p:nvSpPr>
        <p:spPr>
          <a:xfrm>
            <a:off x="4703763" y="1699419"/>
            <a:ext cx="4314825" cy="2233612"/>
          </a:xfrm>
        </p:spPr>
        <p:txBody>
          <a:bodyPr/>
          <a:lstStyle/>
          <a:p>
            <a:r>
              <a:rPr lang="pl-PL" altLang="pl-PL" dirty="0"/>
              <a:t>Business </a:t>
            </a:r>
            <a:r>
              <a:rPr lang="en-US" altLang="pl-PL" dirty="0"/>
              <a:t>Intelligence</a:t>
            </a:r>
          </a:p>
        </p:txBody>
      </p:sp>
      <p:pic>
        <p:nvPicPr>
          <p:cNvPr id="9" name="Symbol zastępczy zawartości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52400"/>
            <a:ext cx="3276600" cy="527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ymbol zastępczy tekstu 2"/>
          <p:cNvSpPr>
            <a:spLocks noGrp="1"/>
          </p:cNvSpPr>
          <p:nvPr>
            <p:ph type="body" idx="10"/>
          </p:nvPr>
        </p:nvSpPr>
        <p:spPr>
          <a:xfrm>
            <a:off x="130175" y="44450"/>
            <a:ext cx="8910638" cy="504825"/>
          </a:xfrm>
        </p:spPr>
        <p:txBody>
          <a:bodyPr/>
          <a:lstStyle/>
          <a:p>
            <a:endParaRPr lang="pl-PL" alt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98742"/>
            <a:ext cx="4276733" cy="3166322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09600" y="2390970"/>
            <a:ext cx="3126475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l-PL" sz="2400" dirty="0">
                <a:solidFill>
                  <a:schemeClr val="accent6"/>
                </a:solidFill>
              </a:rPr>
              <a:t>Opis i wizualizacja danych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611875" y="3551735"/>
            <a:ext cx="3124200" cy="840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l-PL" sz="2400" dirty="0">
                <a:solidFill>
                  <a:schemeClr val="accent6"/>
                </a:solidFill>
              </a:rPr>
              <a:t>Analiza danych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609600" y="4727664"/>
            <a:ext cx="3124200" cy="840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l-PL" sz="2400" dirty="0">
                <a:solidFill>
                  <a:schemeClr val="accent6"/>
                </a:solidFill>
              </a:rPr>
              <a:t>Zarządzanie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4534345" y="549275"/>
            <a:ext cx="4276732" cy="1192402"/>
          </a:xfrm>
          <a:prstGeom prst="roundRect">
            <a:avLst/>
          </a:prstGeom>
          <a:solidFill>
            <a:srgbClr val="A719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3200" dirty="0">
                <a:solidFill>
                  <a:schemeClr val="bg1"/>
                </a:solidFill>
              </a:rPr>
              <a:t>Business </a:t>
            </a:r>
            <a:r>
              <a:rPr lang="pl-PL" sz="3200" dirty="0" err="1">
                <a:solidFill>
                  <a:schemeClr val="bg1"/>
                </a:solidFill>
              </a:rPr>
              <a:t>Intelligence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5" y="213341"/>
            <a:ext cx="3160594" cy="195401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0" y="1412776"/>
            <a:ext cx="4970735" cy="4535487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29753" y="142528"/>
            <a:ext cx="8910546" cy="864096"/>
          </a:xfrm>
        </p:spPr>
        <p:txBody>
          <a:bodyPr/>
          <a:lstStyle/>
          <a:p>
            <a:r>
              <a:rPr lang="pl-PL" dirty="0"/>
              <a:t>Grupy przedmiotów</a:t>
            </a:r>
            <a:endParaRPr lang="en-US" dirty="0"/>
          </a:p>
        </p:txBody>
      </p:sp>
      <p:sp>
        <p:nvSpPr>
          <p:cNvPr id="7" name="Prostokąt zaokrąglony 6"/>
          <p:cNvSpPr/>
          <p:nvPr/>
        </p:nvSpPr>
        <p:spPr>
          <a:xfrm>
            <a:off x="228600" y="1676400"/>
            <a:ext cx="3352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Opis i analiza danych: </a:t>
            </a:r>
            <a:r>
              <a:rPr lang="en-US" dirty="0"/>
              <a:t>Data-mining, Artificial Intelligence</a:t>
            </a:r>
            <a:r>
              <a:rPr lang="pl-PL" dirty="0"/>
              <a:t>, ekonometria</a:t>
            </a:r>
            <a:endParaRPr lang="en-US" dirty="0"/>
          </a:p>
        </p:txBody>
      </p:sp>
      <p:sp>
        <p:nvSpPr>
          <p:cNvPr id="8" name="Prostokąt zaokrąglony 7"/>
          <p:cNvSpPr/>
          <p:nvPr/>
        </p:nvSpPr>
        <p:spPr>
          <a:xfrm>
            <a:off x="228600" y="3352800"/>
            <a:ext cx="3352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Ekonomia i zarządzanie: design </a:t>
            </a:r>
            <a:r>
              <a:rPr lang="pl-PL" dirty="0" err="1"/>
              <a:t>thinking</a:t>
            </a:r>
            <a:r>
              <a:rPr lang="pl-PL" dirty="0"/>
              <a:t>, </a:t>
            </a:r>
            <a:r>
              <a:rPr lang="pl-PL" dirty="0" err="1"/>
              <a:t>social</a:t>
            </a:r>
            <a:r>
              <a:rPr lang="pl-PL" dirty="0"/>
              <a:t> media</a:t>
            </a:r>
            <a:endParaRPr lang="en-US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28600" y="5029200"/>
            <a:ext cx="3352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Symulacje i zastosowania teorii gier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73852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7269" y="1219200"/>
                <a:ext cx="6455931" cy="4924827"/>
              </a:xfrm>
            </p:spPr>
            <p:txBody>
              <a:bodyPr/>
              <a:lstStyle/>
              <a:p>
                <a:r>
                  <a:rPr lang="pl-PL" dirty="0"/>
                  <a:t>Zajęcia praktyczne: </a:t>
                </a:r>
              </a:p>
              <a:p>
                <a:pPr lvl="1"/>
                <a:r>
                  <a:rPr lang="pl-PL" dirty="0"/>
                  <a:t>Laboratoria, projekty, seminaria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brak tradycyjnych ćwiczeń</a:t>
                </a:r>
              </a:p>
              <a:p>
                <a:pPr lvl="1"/>
                <a:r>
                  <a:rPr lang="pl-PL" dirty="0"/>
                  <a:t>Bloki przedmiotów</a:t>
                </a:r>
              </a:p>
              <a:p>
                <a:pPr lvl="1"/>
                <a:r>
                  <a:rPr lang="pl-PL" dirty="0"/>
                  <a:t>Seminarium dyplomowe w postaci </a:t>
                </a:r>
                <a:r>
                  <a:rPr lang="pl-PL" dirty="0" err="1"/>
                  <a:t>workshopu</a:t>
                </a:r>
                <a:endParaRPr lang="pl-PL" dirty="0"/>
              </a:p>
              <a:p>
                <a:r>
                  <a:rPr lang="pl-PL" dirty="0"/>
                  <a:t>Wykorzystanie nowoczesnych środowisk:</a:t>
                </a:r>
              </a:p>
              <a:p>
                <a:pPr lvl="1"/>
                <a:r>
                  <a:rPr lang="pl-PL" dirty="0"/>
                  <a:t> </a:t>
                </a:r>
                <a:r>
                  <a:rPr lang="en-US" dirty="0"/>
                  <a:t>P</a:t>
                </a:r>
                <a:r>
                  <a:rPr lang="pl-PL" dirty="0" err="1"/>
                  <a:t>yt</a:t>
                </a:r>
                <a:r>
                  <a:rPr lang="en-US" dirty="0"/>
                  <a:t>h</a:t>
                </a:r>
                <a:r>
                  <a:rPr lang="pl-PL" dirty="0"/>
                  <a:t>on, R, </a:t>
                </a:r>
                <a:r>
                  <a:rPr lang="en-US" dirty="0" err="1"/>
                  <a:t>M</a:t>
                </a:r>
                <a:r>
                  <a:rPr lang="pl-PL" dirty="0" err="1"/>
                  <a:t>atlab</a:t>
                </a:r>
                <a:r>
                  <a:rPr lang="pl-PL" dirty="0"/>
                  <a:t> etc.</a:t>
                </a:r>
              </a:p>
              <a:p>
                <a:r>
                  <a:rPr lang="pl-PL" dirty="0"/>
                  <a:t>Zsynchronizowana ścieżka przedmiotów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koniec z  powtarzaniem tego samego materiału na kilku przedmiotach!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7269" y="1219200"/>
                <a:ext cx="6455931" cy="4924827"/>
              </a:xfrm>
              <a:blipFill>
                <a:blip r:embed="rId2"/>
                <a:stretch>
                  <a:fillRect l="-3399" t="-1361" r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09629" y="116632"/>
            <a:ext cx="8910546" cy="864096"/>
          </a:xfrm>
        </p:spPr>
        <p:txBody>
          <a:bodyPr/>
          <a:lstStyle/>
          <a:p>
            <a:r>
              <a:rPr lang="pl-PL" dirty="0"/>
              <a:t>BI – nowa jakość</a:t>
            </a:r>
            <a:endParaRPr lang="en-US" dirty="0"/>
          </a:p>
        </p:txBody>
      </p:sp>
      <p:pic>
        <p:nvPicPr>
          <p:cNvPr id="5" name="Symbol zastępczy zawartości 8"/>
          <p:cNvPicPr>
            <a:picLocks noChangeAspect="1"/>
          </p:cNvPicPr>
          <p:nvPr/>
        </p:nvPicPr>
        <p:blipFill rotWithShape="1">
          <a:blip r:embed="rId3"/>
          <a:srcRect t="2235"/>
          <a:stretch/>
        </p:blipFill>
        <p:spPr bwMode="auto">
          <a:xfrm>
            <a:off x="6589719" y="4322940"/>
            <a:ext cx="2428331" cy="175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ymbol zastępczy zawartości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719" y="2263972"/>
            <a:ext cx="2430456" cy="18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What is a Computer Lab? (with pictur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9" y="213645"/>
            <a:ext cx="2428258" cy="18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65501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79072" y="1143000"/>
            <a:ext cx="5026328" cy="4536505"/>
          </a:xfrm>
        </p:spPr>
        <p:txBody>
          <a:bodyPr/>
          <a:lstStyle/>
          <a:p>
            <a:r>
              <a:rPr lang="pl-PL" dirty="0"/>
              <a:t>Kadra na co dzień wykorzystująca prezentowane narzędzia:</a:t>
            </a:r>
          </a:p>
          <a:p>
            <a:pPr lvl="1"/>
            <a:r>
              <a:rPr lang="en-US" dirty="0" err="1"/>
              <a:t>najlepszy</a:t>
            </a:r>
            <a:r>
              <a:rPr lang="en-US" dirty="0"/>
              <a:t> </a:t>
            </a:r>
            <a:r>
              <a:rPr lang="en-US" dirty="0" err="1"/>
              <a:t>zesp</a:t>
            </a:r>
            <a:r>
              <a:rPr lang="pl-PL" dirty="0" err="1"/>
              <a:t>ół</a:t>
            </a:r>
            <a:r>
              <a:rPr lang="pl-PL" dirty="0"/>
              <a:t> prognostyków w Polsce</a:t>
            </a:r>
          </a:p>
          <a:p>
            <a:pPr lvl="1"/>
            <a:r>
              <a:rPr lang="pl-PL" dirty="0"/>
              <a:t>modelowanie agentowe w służbie zdrowia</a:t>
            </a:r>
          </a:p>
          <a:p>
            <a:pPr lvl="1"/>
            <a:r>
              <a:rPr lang="pl-PL" dirty="0"/>
              <a:t>modelowanie wpływu społecznego (</a:t>
            </a:r>
            <a:r>
              <a:rPr lang="pl-PL" dirty="0" err="1"/>
              <a:t>social</a:t>
            </a:r>
            <a:r>
              <a:rPr lang="pl-PL" dirty="0"/>
              <a:t> media)</a:t>
            </a:r>
          </a:p>
          <a:p>
            <a:pPr lvl="1"/>
            <a:r>
              <a:rPr lang="pl-PL" dirty="0"/>
              <a:t>publikacje w najlepszych czasopismach międzynarodowych</a:t>
            </a:r>
          </a:p>
          <a:p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07505" y="116632"/>
            <a:ext cx="8910546" cy="864096"/>
          </a:xfrm>
        </p:spPr>
        <p:txBody>
          <a:bodyPr/>
          <a:lstStyle/>
          <a:p>
            <a:r>
              <a:rPr lang="pl-PL" dirty="0"/>
              <a:t>BI – nowa jakość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36" y="1904999"/>
            <a:ext cx="3510931" cy="23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3692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5" y="1219200"/>
                <a:ext cx="8910546" cy="4536505"/>
              </a:xfrm>
            </p:spPr>
            <p:txBody>
              <a:bodyPr/>
              <a:lstStyle/>
              <a:p>
                <a:r>
                  <a:rPr lang="pl-PL" dirty="0"/>
                  <a:t>Business </a:t>
                </a:r>
                <a:r>
                  <a:rPr lang="en-US" dirty="0"/>
                  <a:t>Intelligence</a:t>
                </a:r>
                <a:r>
                  <a:rPr lang="pl-PL" dirty="0"/>
                  <a:t> (BI) to</a:t>
                </a:r>
              </a:p>
              <a:p>
                <a:pPr lvl="1"/>
                <a:r>
                  <a:rPr lang="pl-PL" dirty="0"/>
                  <a:t>Studia trzysemestralne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dla inżynierów</a:t>
                </a:r>
              </a:p>
              <a:p>
                <a:pPr lvl="1"/>
                <a:r>
                  <a:rPr lang="pl-PL" dirty="0"/>
                  <a:t>Zajęcia prowadzone w języku angielskim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otwarcie na międzynarodowy rynek pracy</a:t>
                </a:r>
              </a:p>
              <a:p>
                <a:pPr lvl="1"/>
                <a:r>
                  <a:rPr lang="pl-PL" dirty="0"/>
                  <a:t>Liczne laboratoria i projekty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praktyczna nauka BI</a:t>
                </a:r>
              </a:p>
              <a:p>
                <a:endParaRPr lang="pl-PL" dirty="0"/>
              </a:p>
              <a:p>
                <a:r>
                  <a:rPr lang="pl-PL" dirty="0"/>
                  <a:t>Zapisy: https://rekrutacja.pwr.edu.pl/wyszukiwarka-kierunkow-studiow/inzynieria-zarzadzania-w-j-angielskim/</a:t>
                </a:r>
              </a:p>
              <a:p>
                <a:r>
                  <a:rPr lang="pl-PL" dirty="0"/>
                  <a:t>Kontakt: dr Katarzyna Maciejowska, </a:t>
                </a:r>
                <a:r>
                  <a:rPr lang="pl-PL" dirty="0">
                    <a:hlinkClick r:id="rId2"/>
                  </a:rPr>
                  <a:t>katarzyna.maciejowska@pwr.edu.pl</a:t>
                </a:r>
                <a:endParaRPr lang="pl-PL" dirty="0"/>
              </a:p>
              <a:p>
                <a:pPr marL="457200" lvl="1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5" y="1219200"/>
                <a:ext cx="8910546" cy="4536505"/>
              </a:xfrm>
              <a:blipFill>
                <a:blip r:embed="rId3"/>
                <a:stretch>
                  <a:fillRect l="-2464" t="-1478" r="-616" b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07505" y="116632"/>
            <a:ext cx="8910546" cy="864096"/>
          </a:xfrm>
        </p:spPr>
        <p:txBody>
          <a:bodyPr/>
          <a:lstStyle/>
          <a:p>
            <a:r>
              <a:rPr lang="pl-PL" dirty="0"/>
              <a:t>Pamiętaj</a:t>
            </a:r>
            <a:endParaRPr lang="en-US" dirty="0"/>
          </a:p>
        </p:txBody>
      </p:sp>
      <p:sp>
        <p:nvSpPr>
          <p:cNvPr id="7" name="AutoShape 2" descr="What is business intelligence? Turning data into business insights | 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Symbol zastępczy zawartości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9948" y="160338"/>
            <a:ext cx="2845593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74367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rezentacja_v1_2017-03_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prezentacja_v1_2017-03_pl</Template>
  <TotalTime>1347</TotalTime>
  <Words>195</Words>
  <Application>Microsoft Office PowerPoint</Application>
  <PresentationFormat>Pokaz na ekranie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Trebuchet MS</vt:lpstr>
      <vt:lpstr>prezentacja_v1_2017-03_pl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Instalator</dc:creator>
  <cp:lastModifiedBy>dorota.matloch@pwr.edu.pl</cp:lastModifiedBy>
  <cp:revision>21</cp:revision>
  <cp:lastPrinted>2017-02-27T13:04:03Z</cp:lastPrinted>
  <dcterms:created xsi:type="dcterms:W3CDTF">2021-11-29T10:51:32Z</dcterms:created>
  <dcterms:modified xsi:type="dcterms:W3CDTF">2022-11-30T11:49:52Z</dcterms:modified>
</cp:coreProperties>
</file>